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472" r:id="rId3"/>
    <p:sldId id="455" r:id="rId4"/>
    <p:sldId id="456" r:id="rId5"/>
    <p:sldId id="457" r:id="rId6"/>
    <p:sldId id="458" r:id="rId7"/>
    <p:sldId id="459" r:id="rId8"/>
    <p:sldId id="460" r:id="rId9"/>
    <p:sldId id="461" r:id="rId10"/>
    <p:sldId id="462" r:id="rId11"/>
    <p:sldId id="463" r:id="rId12"/>
    <p:sldId id="464" r:id="rId13"/>
    <p:sldId id="470" r:id="rId14"/>
    <p:sldId id="465" r:id="rId15"/>
    <p:sldId id="471" r:id="rId16"/>
    <p:sldId id="473" r:id="rId17"/>
  </p:sldIdLst>
  <p:sldSz cx="9144000" cy="6858000" type="screen4x3"/>
  <p:notesSz cx="6761163" cy="994251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B4EEFA"/>
    <a:srgbClr val="BBE0F3"/>
    <a:srgbClr val="66FFFF"/>
    <a:srgbClr val="3399FF"/>
    <a:srgbClr val="99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64" autoAdjust="0"/>
    <p:restoredTop sz="58803" autoAdjust="0"/>
  </p:normalViewPr>
  <p:slideViewPr>
    <p:cSldViewPr>
      <p:cViewPr varScale="1">
        <p:scale>
          <a:sx n="69" d="100"/>
          <a:sy n="69" d="100"/>
        </p:scale>
        <p:origin x="1880" y="4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306" y="-84"/>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639DB1-4194-4C5F-A638-81BBF35BD7AE}"/>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123" name="Rectangle 3">
            <a:extLst>
              <a:ext uri="{FF2B5EF4-FFF2-40B4-BE49-F238E27FC236}">
                <a16:creationId xmlns:a16="http://schemas.microsoft.com/office/drawing/2014/main" id="{3CB65EA6-2077-4860-891C-EB1742EBB3C8}"/>
              </a:ext>
            </a:extLst>
          </p:cNvPr>
          <p:cNvSpPr>
            <a:spLocks noGrp="1" noChangeArrowheads="1"/>
          </p:cNvSpPr>
          <p:nvPr>
            <p:ph type="dt" sz="quarter"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5124" name="Rectangle 4">
            <a:extLst>
              <a:ext uri="{FF2B5EF4-FFF2-40B4-BE49-F238E27FC236}">
                <a16:creationId xmlns:a16="http://schemas.microsoft.com/office/drawing/2014/main" id="{E7CF5E2B-3D09-49C4-9972-9061AAF6F329}"/>
              </a:ext>
            </a:extLst>
          </p:cNvPr>
          <p:cNvSpPr>
            <a:spLocks noGrp="1" noChangeArrowheads="1"/>
          </p:cNvSpPr>
          <p:nvPr>
            <p:ph type="ftr" sz="quarter" idx="2"/>
          </p:nvPr>
        </p:nvSpPr>
        <p:spPr bwMode="auto">
          <a:xfrm>
            <a:off x="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125" name="Rectangle 5">
            <a:extLst>
              <a:ext uri="{FF2B5EF4-FFF2-40B4-BE49-F238E27FC236}">
                <a16:creationId xmlns:a16="http://schemas.microsoft.com/office/drawing/2014/main" id="{70E47519-4E8F-4A4F-A640-A95623D8EF19}"/>
              </a:ext>
            </a:extLst>
          </p:cNvPr>
          <p:cNvSpPr>
            <a:spLocks noGrp="1" noChangeArrowheads="1"/>
          </p:cNvSpPr>
          <p:nvPr>
            <p:ph type="sldNum" sz="quarter" idx="3"/>
          </p:nvPr>
        </p:nvSpPr>
        <p:spPr bwMode="auto">
          <a:xfrm>
            <a:off x="382905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9A0743-235F-4321-B427-AFA4C405B4C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CB66B5-C8AF-4ABA-81BA-47F3D7B6A654}"/>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2531" name="Rectangle 3">
            <a:extLst>
              <a:ext uri="{FF2B5EF4-FFF2-40B4-BE49-F238E27FC236}">
                <a16:creationId xmlns:a16="http://schemas.microsoft.com/office/drawing/2014/main" id="{CDCACEBC-75CF-45EC-A360-088D399AC2C4}"/>
              </a:ext>
            </a:extLst>
          </p:cNvPr>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8436" name="Rectangle 4">
            <a:extLst>
              <a:ext uri="{FF2B5EF4-FFF2-40B4-BE49-F238E27FC236}">
                <a16:creationId xmlns:a16="http://schemas.microsoft.com/office/drawing/2014/main" id="{C29E6E53-902B-4EDA-9688-73CBF6B7B271}"/>
              </a:ext>
            </a:extLst>
          </p:cNvPr>
          <p:cNvSpPr>
            <a:spLocks noGrp="1" noRot="1" noChangeAspect="1" noChangeArrowheads="1" noTextEdit="1"/>
          </p:cNvSpPr>
          <p:nvPr>
            <p:ph type="sldImg" idx="2"/>
          </p:nvPr>
        </p:nvSpPr>
        <p:spPr bwMode="auto">
          <a:xfrm>
            <a:off x="8953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904CC940-A332-4E6B-A1DD-557C60730FE0}"/>
              </a:ext>
            </a:extLst>
          </p:cNvPr>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a:extLst>
              <a:ext uri="{FF2B5EF4-FFF2-40B4-BE49-F238E27FC236}">
                <a16:creationId xmlns:a16="http://schemas.microsoft.com/office/drawing/2014/main" id="{A777759B-1EEB-48D6-9F41-0C4FD02D06C1}"/>
              </a:ext>
            </a:extLst>
          </p:cNvPr>
          <p:cNvSpPr>
            <a:spLocks noGrp="1" noChangeArrowheads="1"/>
          </p:cNvSpPr>
          <p:nvPr>
            <p:ph type="ftr" sz="quarter" idx="4"/>
          </p:nvPr>
        </p:nvSpPr>
        <p:spPr bwMode="auto">
          <a:xfrm>
            <a:off x="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2535" name="Rectangle 7">
            <a:extLst>
              <a:ext uri="{FF2B5EF4-FFF2-40B4-BE49-F238E27FC236}">
                <a16:creationId xmlns:a16="http://schemas.microsoft.com/office/drawing/2014/main" id="{6246540D-6094-4265-BEE8-F8FB62E00D99}"/>
              </a:ext>
            </a:extLst>
          </p:cNvPr>
          <p:cNvSpPr>
            <a:spLocks noGrp="1" noChangeArrowheads="1"/>
          </p:cNvSpPr>
          <p:nvPr>
            <p:ph type="sldNum" sz="quarter" idx="5"/>
          </p:nvPr>
        </p:nvSpPr>
        <p:spPr bwMode="auto">
          <a:xfrm>
            <a:off x="382905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801688-CE53-416A-97C3-4A2AD05985F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C6445E1-9537-456D-B01F-3B8290B82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3FE11B74-DEDD-47DF-ABE6-10CDA414D199}" type="slidenum">
              <a:rPr lang="en-GB" altLang="en-US" sz="1200"/>
              <a:pPr eaLnBrk="1" hangingPunct="1">
                <a:spcBef>
                  <a:spcPct val="0"/>
                </a:spcBef>
              </a:pPr>
              <a:t>1</a:t>
            </a:fld>
            <a:endParaRPr lang="en-GB" altLang="en-US" sz="1200"/>
          </a:p>
        </p:txBody>
      </p:sp>
      <p:sp>
        <p:nvSpPr>
          <p:cNvPr id="19459" name="Rectangle 2">
            <a:extLst>
              <a:ext uri="{FF2B5EF4-FFF2-40B4-BE49-F238E27FC236}">
                <a16:creationId xmlns:a16="http://schemas.microsoft.com/office/drawing/2014/main" id="{3C1627F5-220B-4809-B1CD-3622C808238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E0D16E5-C31A-4AFD-B03B-3D89E8C18FB7}"/>
              </a:ext>
            </a:extLst>
          </p:cNvPr>
          <p:cNvSpPr>
            <a:spLocks noGrp="1" noChangeArrowheads="1"/>
          </p:cNvSpPr>
          <p:nvPr>
            <p:ph type="body" idx="1"/>
          </p:nvPr>
        </p:nvSpPr>
        <p:spPr>
          <a:xfrm>
            <a:off x="428625" y="4657725"/>
            <a:ext cx="5976938" cy="4849813"/>
          </a:xfrm>
        </p:spPr>
        <p:txBody>
          <a:bodyPr>
            <a:normAutofit fontScale="92500"/>
          </a:bodyPr>
          <a:lstStyle/>
          <a:p>
            <a:pPr eaLnBrk="1" hangingPunct="1">
              <a:spcBef>
                <a:spcPct val="0"/>
              </a:spcBef>
              <a:defRPr/>
            </a:pPr>
            <a:r>
              <a:rPr lang="en-GB" sz="1100" b="1" dirty="0">
                <a:cs typeface="Arial" charset="0"/>
              </a:rPr>
              <a:t>ABOUT THIS PRESENTATION:</a:t>
            </a:r>
            <a:r>
              <a:rPr lang="en-GB" sz="1100" dirty="0">
                <a:cs typeface="Arial" charset="0"/>
              </a:rPr>
              <a:t> </a:t>
            </a:r>
            <a:endParaRPr lang="en-GB" sz="1100" b="1" dirty="0">
              <a:cs typeface="Arial" charset="0"/>
            </a:endParaRPr>
          </a:p>
          <a:p>
            <a:pPr eaLnBrk="1" hangingPunct="1">
              <a:spcBef>
                <a:spcPct val="0"/>
              </a:spcBef>
              <a:defRPr/>
            </a:pPr>
            <a:r>
              <a:rPr lang="en-GB" sz="1100" dirty="0">
                <a:cs typeface="Arial" charset="0"/>
              </a:rPr>
              <a:t>This presentation has been written to help you raise awareness of the NICE clinical guideline on Transient loss of consciousness (TLoC for short). This guideline has been written for healthcare professionals who work in any healthcare setting in which people who have experienced TLoC receive management. This includes GPs, ambulance staff, emergency department staff and specialists.</a:t>
            </a:r>
          </a:p>
          <a:p>
            <a:pPr eaLnBrk="1" hangingPunct="1">
              <a:spcBef>
                <a:spcPct val="0"/>
              </a:spcBef>
              <a:defRPr/>
            </a:pPr>
            <a:r>
              <a:rPr lang="en-GB" sz="1100" dirty="0">
                <a:cs typeface="Arial" charset="0"/>
              </a:rPr>
              <a:t>The guideline is available in a number of formats, including a quick reference guide which displays the guideline as an algorithm. You should hand out copies of the quick reference guide (algorithm) at your presentation so that your audience can refer to it. See the end of the presentation for ordering details.</a:t>
            </a:r>
          </a:p>
          <a:p>
            <a:pPr eaLnBrk="1" hangingPunct="1">
              <a:spcBef>
                <a:spcPct val="0"/>
              </a:spcBef>
              <a:spcAft>
                <a:spcPts val="600"/>
              </a:spcAft>
              <a:defRPr/>
            </a:pPr>
            <a:r>
              <a:rPr lang="en-GB" sz="1100" dirty="0">
                <a:cs typeface="Arial" charset="0"/>
              </a:rPr>
              <a:t>You can add your own organisation’s logo alongside the NICE logo. </a:t>
            </a:r>
          </a:p>
          <a:p>
            <a:pPr eaLnBrk="1" hangingPunct="1">
              <a:spcBef>
                <a:spcPct val="0"/>
              </a:spcBef>
              <a:spcAft>
                <a:spcPts val="600"/>
              </a:spcAft>
              <a:defRPr/>
            </a:pPr>
            <a:r>
              <a:rPr lang="en-GB" sz="1100" dirty="0">
                <a:cs typeface="Arial" charset="0"/>
              </a:rPr>
              <a:t>This slide set has been written specifically for the ambulance service in collaboration with Mark Whitbread and Joanne Smith of London Ambulance Service NHS Trust and reviewed by John Pawelec - Yorkshire Ambulance service. This presentation focuses on the recommendations which are applicable to the ambulance service. A podcast which complements this slide set is available from the NICE website. See slide 15 ‘find out more’ for details about accessing the podcast</a:t>
            </a:r>
          </a:p>
          <a:p>
            <a:pPr eaLnBrk="1" hangingPunct="1">
              <a:spcBef>
                <a:spcPct val="0"/>
              </a:spcBef>
              <a:defRPr/>
            </a:pPr>
            <a:r>
              <a:rPr lang="en-GB" sz="1100" dirty="0">
                <a:cs typeface="Arial" charset="0"/>
              </a:rPr>
              <a:t>Within all of the slides we have included notes for presenters, broken down into ‘key points to raise’, which you can highlight in your presentation, and ‘additional information’ that you may want to draw on, such as a rationale or an explanation of the evidence for a recommendation. </a:t>
            </a:r>
          </a:p>
          <a:p>
            <a:pPr eaLnBrk="1" hangingPunct="1">
              <a:spcBef>
                <a:spcPct val="0"/>
              </a:spcBef>
              <a:spcAft>
                <a:spcPts val="600"/>
              </a:spcAft>
              <a:defRPr/>
            </a:pPr>
            <a:r>
              <a:rPr lang="en-GB" sz="1100" dirty="0"/>
              <a:t>‘Recommendation not in full’ is written next to some of the recommendations in the notes pages. This means that the citation of the recommendation only includes the part of the recommendation relevant to the ambulance service. For the full recommendation see the NICE guideline</a:t>
            </a:r>
            <a:endParaRPr lang="en-GB" sz="1100" dirty="0">
              <a:cs typeface="Arial" charset="0"/>
            </a:endParaRPr>
          </a:p>
          <a:p>
            <a:pPr eaLnBrk="1" hangingPunct="1">
              <a:spcBef>
                <a:spcPct val="0"/>
              </a:spcBef>
              <a:defRPr/>
            </a:pPr>
            <a:r>
              <a:rPr lang="en-GB" sz="1100" b="1" dirty="0">
                <a:cs typeface="Arial" charset="0"/>
              </a:rPr>
              <a:t>DISCLAIMER</a:t>
            </a:r>
          </a:p>
          <a:p>
            <a:pPr eaLnBrk="1" hangingPunct="1">
              <a:spcBef>
                <a:spcPct val="0"/>
              </a:spcBef>
              <a:spcAft>
                <a:spcPts val="600"/>
              </a:spcAft>
              <a:defRPr/>
            </a:pPr>
            <a:r>
              <a:rPr lang="en-GB" sz="1100" dirty="0">
                <a:cs typeface="Arial" charset="0"/>
              </a:rPr>
              <a:t>This slide set is an implementation tool and should be used alongside the published guidance. This information does not supersede or replace the guidance itself.</a:t>
            </a:r>
          </a:p>
          <a:p>
            <a:pPr eaLnBrk="1" hangingPunct="1">
              <a:spcBef>
                <a:spcPct val="0"/>
              </a:spcBef>
              <a:defRPr/>
            </a:pPr>
            <a:r>
              <a:rPr lang="en-GB" sz="1100" b="1" dirty="0">
                <a:cs typeface="Arial" charset="0"/>
              </a:rPr>
              <a:t>PROMOTING EQUALITY</a:t>
            </a:r>
            <a:r>
              <a:rPr lang="en-GB" sz="1100" dirty="0">
                <a:cs typeface="Arial" charset="0"/>
              </a:rPr>
              <a:t> </a:t>
            </a:r>
          </a:p>
          <a:p>
            <a:pPr eaLnBrk="1" hangingPunct="1">
              <a:spcBef>
                <a:spcPct val="0"/>
              </a:spcBef>
              <a:defRPr/>
            </a:pPr>
            <a:r>
              <a:rPr lang="en-GB" sz="1100" dirty="0">
                <a:cs typeface="Arial" charset="0"/>
              </a:rPr>
              <a:t>Implementation of this guidance is the responsibility of local commissioners and/or providers. Commissioners and providers are reminded that it is their responsibility to implement the guidance, in their local context, in light of their duties to avoid unlawful discrimination and to have regard to promoting equality of opportunity. Nothing in this guidance should be interpreted in a way which would be inconsistent with compliance with those duties.</a:t>
            </a:r>
          </a:p>
          <a:p>
            <a:pPr eaLnBrk="1" hangingPunct="1">
              <a:lnSpc>
                <a:spcPct val="80000"/>
              </a:lnSpc>
              <a:spcBef>
                <a:spcPct val="0"/>
              </a:spcBef>
              <a:defRPr/>
            </a:pPr>
            <a:endParaRPr lang="en-GB"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48039AE-83CE-4D09-8FF8-DBC67A88EA5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E71DCF68-E731-4772-9452-372A0A01B390}"/>
              </a:ext>
            </a:extLst>
          </p:cNvPr>
          <p:cNvSpPr>
            <a:spLocks noGrp="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Recommendations in full:</a:t>
            </a:r>
          </a:p>
          <a:p>
            <a:pPr eaLnBrk="1" hangingPunct="1">
              <a:lnSpc>
                <a:spcPct val="80000"/>
              </a:lnSpc>
              <a:buFont typeface="Arial" pitchFamily="34" charset="0"/>
              <a:buChar char="•"/>
              <a:defRPr/>
            </a:pPr>
            <a:r>
              <a:rPr lang="en-GB" dirty="0"/>
              <a:t> If the person presents to the ambulance service, take them to the Emergency Department unless a diagnosis of an uncomplicated faint or situational syncope is clear. </a:t>
            </a:r>
            <a:r>
              <a:rPr lang="en-GB" b="1" dirty="0"/>
              <a:t>[1.1.4.6]</a:t>
            </a:r>
          </a:p>
          <a:p>
            <a:pPr>
              <a:spcBef>
                <a:spcPct val="0"/>
              </a:spcBef>
              <a:spcAft>
                <a:spcPts val="363"/>
              </a:spcAft>
              <a:defRPr/>
            </a:pPr>
            <a:endParaRPr lang="en-US" dirty="0"/>
          </a:p>
          <a:p>
            <a:pPr>
              <a:spcBef>
                <a:spcPct val="0"/>
              </a:spcBef>
              <a:spcAft>
                <a:spcPts val="363"/>
              </a:spcAft>
              <a:defRPr/>
            </a:pPr>
            <a:r>
              <a:rPr lang="en-GB" dirty="0"/>
              <a:t>This slide details how a situational syncope can be diagnosed.  </a:t>
            </a:r>
          </a:p>
          <a:p>
            <a:pPr>
              <a:defRPr/>
            </a:pPr>
            <a:endParaRPr lang="en-GB" dirty="0"/>
          </a:p>
          <a:p>
            <a:pPr>
              <a:buFontTx/>
              <a:buChar char="•"/>
              <a:defRPr/>
            </a:pPr>
            <a:r>
              <a:rPr lang="en-GB" dirty="0"/>
              <a:t> Diagnose situational syncope on the basis of the initial assessment when: </a:t>
            </a:r>
          </a:p>
          <a:p>
            <a:pPr marL="179388" lvl="1" indent="-107950">
              <a:buFont typeface="Arial" charset="0"/>
              <a:buChar char="–"/>
              <a:defRPr/>
            </a:pPr>
            <a:r>
              <a:rPr lang="en-GB" dirty="0"/>
              <a:t>there are no features from the initial assessment that suggest an alternative diagnosis </a:t>
            </a:r>
            <a:r>
              <a:rPr lang="en-GB" b="1" dirty="0"/>
              <a:t>and</a:t>
            </a:r>
            <a:endParaRPr lang="en-GB" dirty="0"/>
          </a:p>
          <a:p>
            <a:pPr marL="179388" lvl="1" indent="-107950">
              <a:buFont typeface="Arial" charset="0"/>
              <a:buChar char="–"/>
              <a:defRPr/>
            </a:pPr>
            <a:r>
              <a:rPr lang="en-GB" dirty="0"/>
              <a:t>syncope is clearly and consistently provoked by straining during micturition (usually while standing) or by coughing or swallowing. </a:t>
            </a:r>
            <a:r>
              <a:rPr lang="en-GB" b="1" dirty="0"/>
              <a:t>[1.1.4.4]</a:t>
            </a:r>
          </a:p>
          <a:p>
            <a:pPr>
              <a:spcBef>
                <a:spcPct val="0"/>
              </a:spcBef>
              <a:defRPr/>
            </a:pPr>
            <a:endParaRPr lang="en-GB" b="1" dirty="0"/>
          </a:p>
          <a:p>
            <a:pPr>
              <a:spcBef>
                <a:spcPct val="0"/>
              </a:spcBef>
              <a:defRPr/>
            </a:pPr>
            <a:r>
              <a:rPr lang="en-GB" b="1" dirty="0"/>
              <a:t>Additional ambulance service information</a:t>
            </a:r>
          </a:p>
          <a:p>
            <a:pPr marL="0" lvl="1">
              <a:spcBef>
                <a:spcPct val="0"/>
              </a:spcBef>
              <a:defRPr/>
            </a:pPr>
            <a:r>
              <a:rPr lang="en-GB" b="1" dirty="0"/>
              <a:t>NOTE -  This is </a:t>
            </a:r>
            <a:r>
              <a:rPr lang="en-GB" b="1" u="sng" cap="all" dirty="0"/>
              <a:t>not</a:t>
            </a:r>
            <a:r>
              <a:rPr lang="en-GB" b="1" cap="all" dirty="0"/>
              <a:t> </a:t>
            </a:r>
            <a:r>
              <a:rPr lang="en-GB" b="1" dirty="0"/>
              <a:t>NICE guidance</a:t>
            </a:r>
            <a:endParaRPr lang="en-GB" dirty="0"/>
          </a:p>
          <a:p>
            <a:pPr>
              <a:spcBef>
                <a:spcPct val="0"/>
              </a:spcBef>
              <a:defRPr/>
            </a:pPr>
            <a:r>
              <a:rPr lang="en-GB" dirty="0"/>
              <a:t>When the recommendation states ‘there are no features that suggest an alternative diagnosis’, this includes the absence of the listed ECG abnormalities.</a:t>
            </a:r>
          </a:p>
          <a:p>
            <a:pPr>
              <a:defRPr/>
            </a:pPr>
            <a:endParaRPr lang="en-GB" dirty="0"/>
          </a:p>
        </p:txBody>
      </p:sp>
      <p:sp>
        <p:nvSpPr>
          <p:cNvPr id="28676" name="Slide Number Placeholder 3">
            <a:extLst>
              <a:ext uri="{FF2B5EF4-FFF2-40B4-BE49-F238E27FC236}">
                <a16:creationId xmlns:a16="http://schemas.microsoft.com/office/drawing/2014/main" id="{DE8AA9A2-0514-467A-8F0D-7AFDD800AB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D4F4CE4C-2C33-4E01-A943-58CE0F3961C6}" type="slidenum">
              <a:rPr lang="en-GB" altLang="en-US" sz="1200">
                <a:solidFill>
                  <a:srgbClr val="000000"/>
                </a:solidFill>
              </a:rPr>
              <a:pPr eaLnBrk="1" hangingPunct="1">
                <a:spcBef>
                  <a:spcPct val="0"/>
                </a:spcBef>
              </a:pPr>
              <a:t>10</a:t>
            </a:fld>
            <a:endParaRPr lang="en-GB"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0A8C7F2-AC61-4738-9436-61E4B407940F}"/>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AEAC4768-2010-49C0-B523-5B1D5B413582}"/>
              </a:ext>
            </a:extLst>
          </p:cNvPr>
          <p:cNvSpPr>
            <a:spLocks noGrp="1"/>
          </p:cNvSpPr>
          <p:nvPr>
            <p:ph type="body" idx="1"/>
          </p:nvPr>
        </p:nvSpPr>
        <p:spPr>
          <a:xfrm>
            <a:off x="676275" y="4722813"/>
            <a:ext cx="5408613" cy="4568825"/>
          </a:xfrm>
          <a:ln/>
        </p:spPr>
        <p:txBody>
          <a:bodyPr/>
          <a:lstStyle/>
          <a:p>
            <a:pPr eaLnBrk="1" hangingPunct="1">
              <a:lnSpc>
                <a:spcPct val="80000"/>
              </a:lnSpc>
              <a:defRPr/>
            </a:pPr>
            <a:r>
              <a:rPr lang="en-GB" b="1" dirty="0"/>
              <a:t>NOTES FOR PRESENTERS:</a:t>
            </a:r>
          </a:p>
          <a:p>
            <a:pPr>
              <a:defRPr/>
            </a:pPr>
            <a:r>
              <a:rPr lang="en-GB" b="1" dirty="0"/>
              <a:t>Additional ambulance service information</a:t>
            </a:r>
          </a:p>
          <a:p>
            <a:pPr marL="0" lvl="1">
              <a:defRPr/>
            </a:pPr>
            <a:r>
              <a:rPr lang="en-GB" b="1" dirty="0"/>
              <a:t>NOTE -  This is </a:t>
            </a:r>
            <a:r>
              <a:rPr lang="en-GB" b="1" u="sng" cap="all" dirty="0"/>
              <a:t>not</a:t>
            </a:r>
            <a:r>
              <a:rPr lang="en-GB" b="1" cap="all" dirty="0"/>
              <a:t> </a:t>
            </a:r>
            <a:r>
              <a:rPr lang="en-GB" b="1" dirty="0"/>
              <a:t>NICE guidance</a:t>
            </a:r>
            <a:endParaRPr lang="en-GB" dirty="0"/>
          </a:p>
          <a:p>
            <a:pPr>
              <a:defRPr/>
            </a:pPr>
            <a:r>
              <a:rPr lang="en-GB" dirty="0"/>
              <a:t>If during the initial diagnosis:</a:t>
            </a:r>
          </a:p>
          <a:p>
            <a:pPr marL="180000" lvl="1" indent="-108000">
              <a:spcBef>
                <a:spcPts val="0"/>
              </a:spcBef>
              <a:buFontTx/>
              <a:buChar char="•"/>
              <a:defRPr/>
            </a:pPr>
            <a:r>
              <a:rPr lang="en-GB" dirty="0"/>
              <a:t> the patient has not displayed any red flags (including absence of the listed ECG abnormalities)</a:t>
            </a:r>
          </a:p>
          <a:p>
            <a:pPr marL="180000" lvl="1" indent="-108000">
              <a:spcBef>
                <a:spcPts val="0"/>
              </a:spcBef>
              <a:buFontTx/>
              <a:buChar char="•"/>
              <a:defRPr/>
            </a:pPr>
            <a:r>
              <a:rPr lang="en-GB" dirty="0"/>
              <a:t> there is nothing to raise clinical or social concern	</a:t>
            </a:r>
          </a:p>
          <a:p>
            <a:pPr marL="180000" lvl="1" indent="-108000">
              <a:spcBef>
                <a:spcPts val="0"/>
              </a:spcBef>
              <a:buFontTx/>
              <a:buChar char="•"/>
              <a:defRPr/>
            </a:pPr>
            <a:r>
              <a:rPr lang="en-GB" dirty="0"/>
              <a:t> there is nothing that suggests an alternative diagnosis </a:t>
            </a:r>
          </a:p>
          <a:p>
            <a:pPr marL="180000" lvl="1" indent="-108000">
              <a:spcBef>
                <a:spcPts val="0"/>
              </a:spcBef>
              <a:buFontTx/>
              <a:buChar char="•"/>
              <a:defRPr/>
            </a:pPr>
            <a:r>
              <a:rPr lang="en-GB" dirty="0"/>
              <a:t> </a:t>
            </a:r>
            <a:r>
              <a:rPr lang="en-GB" b="1" dirty="0"/>
              <a:t>but</a:t>
            </a:r>
            <a:r>
              <a:rPr lang="en-GB" dirty="0"/>
              <a:t> a diagnosis of uncomplicated faint or situational syncope </a:t>
            </a:r>
            <a:r>
              <a:rPr lang="en-GB" b="1" dirty="0"/>
              <a:t>cannot</a:t>
            </a:r>
            <a:r>
              <a:rPr lang="en-GB" dirty="0"/>
              <a:t> be made </a:t>
            </a:r>
          </a:p>
          <a:p>
            <a:pPr>
              <a:defRPr/>
            </a:pPr>
            <a:r>
              <a:rPr lang="en-GB" dirty="0"/>
              <a:t>the person must still be conveyed to the emergency department for further assessment.</a:t>
            </a:r>
          </a:p>
          <a:p>
            <a:pPr>
              <a:defRPr/>
            </a:pPr>
            <a:endParaRPr lang="en-GB" dirty="0"/>
          </a:p>
          <a:p>
            <a:pPr>
              <a:defRPr/>
            </a:pPr>
            <a:r>
              <a:rPr lang="en-GB" dirty="0"/>
              <a:t>It will help to ensure the patient receives the appropriate treatment as quickly as possible when they arrive at the emergency department if you are able to begin to consider other possible causes such as orthostatic hypertension.</a:t>
            </a:r>
          </a:p>
          <a:p>
            <a:pPr>
              <a:defRPr/>
            </a:pPr>
            <a:endParaRPr lang="en-GB" dirty="0"/>
          </a:p>
          <a:p>
            <a:pPr>
              <a:defRPr/>
            </a:pPr>
            <a:r>
              <a:rPr lang="en-GB" b="1" dirty="0"/>
              <a:t>NICE recommendation:</a:t>
            </a:r>
          </a:p>
          <a:p>
            <a:pPr>
              <a:defRPr/>
            </a:pPr>
            <a:r>
              <a:rPr lang="en-GB" dirty="0"/>
              <a:t>Suspect orthostatic hypotension on the basis of the initial assessment when:</a:t>
            </a:r>
          </a:p>
          <a:p>
            <a:pPr marL="180000" lvl="1" indent="-108000">
              <a:spcBef>
                <a:spcPts val="0"/>
              </a:spcBef>
              <a:buFont typeface="Arial" pitchFamily="34" charset="0"/>
              <a:buChar char="•"/>
              <a:defRPr/>
            </a:pPr>
            <a:r>
              <a:rPr lang="en-GB" dirty="0"/>
              <a:t> there are no features suggesting an alternative diagnosis </a:t>
            </a:r>
            <a:r>
              <a:rPr lang="en-GB" b="1" dirty="0"/>
              <a:t>and</a:t>
            </a:r>
            <a:endParaRPr lang="en-GB" dirty="0"/>
          </a:p>
          <a:p>
            <a:pPr marL="180000" lvl="1" indent="-108000">
              <a:spcBef>
                <a:spcPts val="0"/>
              </a:spcBef>
              <a:buFont typeface="Arial" pitchFamily="34" charset="0"/>
              <a:buChar char="•"/>
              <a:defRPr/>
            </a:pPr>
            <a:r>
              <a:rPr lang="en-GB" dirty="0"/>
              <a:t> the history is typical.</a:t>
            </a:r>
          </a:p>
          <a:p>
            <a:pPr marL="0" lvl="1">
              <a:buFont typeface="Arial" pitchFamily="34" charset="0"/>
              <a:buNone/>
              <a:defRPr/>
            </a:pPr>
            <a:r>
              <a:rPr lang="en-GB" dirty="0"/>
              <a:t>If orthostatic hypotension is confirmed, consider likely causes, including drug therapy, and manage appropriately (for example, see ‘Falls: the assessment and prevention of falls in older people’ [NICE clinical guideline 21]). </a:t>
            </a:r>
            <a:r>
              <a:rPr lang="en-GB" b="1" dirty="0"/>
              <a:t>[1.2.1.1]</a:t>
            </a:r>
            <a:r>
              <a:rPr lang="en-GB" dirty="0"/>
              <a:t> </a:t>
            </a:r>
          </a:p>
          <a:p>
            <a:pPr marL="0" lvl="1">
              <a:buFont typeface="Arial" pitchFamily="34" charset="0"/>
              <a:buNone/>
              <a:defRPr/>
            </a:pPr>
            <a:r>
              <a:rPr lang="en-GB" dirty="0"/>
              <a:t>(Recommendation not in full – see NICE guideline CG109). </a:t>
            </a:r>
          </a:p>
        </p:txBody>
      </p:sp>
      <p:sp>
        <p:nvSpPr>
          <p:cNvPr id="29700" name="Slide Number Placeholder 3">
            <a:extLst>
              <a:ext uri="{FF2B5EF4-FFF2-40B4-BE49-F238E27FC236}">
                <a16:creationId xmlns:a16="http://schemas.microsoft.com/office/drawing/2014/main" id="{2BFACFE0-025F-4296-8069-F781793B29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6E071FC4-2423-417F-AF35-72378807357D}" type="slidenum">
              <a:rPr lang="en-GB" altLang="en-US" sz="1200"/>
              <a:pPr eaLnBrk="1" hangingPunct="1">
                <a:spcBef>
                  <a:spcPct val="0"/>
                </a:spcBef>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5FFB53-040D-4A27-95E8-93CBFCFDA8A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7F6058DA-1CF1-46D5-A5F0-5B43DC74BDBE}"/>
              </a:ext>
            </a:extLst>
          </p:cNvPr>
          <p:cNvSpPr>
            <a:spLocks noGrp="1"/>
          </p:cNvSpPr>
          <p:nvPr>
            <p:ph type="body" idx="1"/>
          </p:nvPr>
        </p:nvSpPr>
        <p:spPr>
          <a:xfrm>
            <a:off x="428625" y="4611688"/>
            <a:ext cx="5903913" cy="5111750"/>
          </a:xfrm>
          <a:ln/>
        </p:spPr>
        <p:txBody>
          <a:bodyPr/>
          <a:lstStyle/>
          <a:p>
            <a:pPr eaLnBrk="1" hangingPunct="1">
              <a:spcBef>
                <a:spcPct val="0"/>
              </a:spcBef>
              <a:defRPr/>
            </a:pPr>
            <a:r>
              <a:rPr lang="en-GB" b="1" dirty="0"/>
              <a:t>NOTES FOR PRESENTERS:</a:t>
            </a:r>
          </a:p>
          <a:p>
            <a:pPr>
              <a:spcBef>
                <a:spcPct val="0"/>
              </a:spcBef>
              <a:defRPr/>
            </a:pPr>
            <a:r>
              <a:rPr lang="en-GB" b="1" dirty="0"/>
              <a:t>Additional ambulance service information</a:t>
            </a:r>
          </a:p>
          <a:p>
            <a:pPr marL="0" lvl="1">
              <a:spcBef>
                <a:spcPct val="0"/>
              </a:spcBef>
              <a:defRPr/>
            </a:pPr>
            <a:r>
              <a:rPr lang="en-GB" b="1" dirty="0"/>
              <a:t>NOTE -  This is </a:t>
            </a:r>
            <a:r>
              <a:rPr lang="en-GB" b="1" u="sng" cap="all" dirty="0"/>
              <a:t>not</a:t>
            </a:r>
            <a:r>
              <a:rPr lang="en-GB" b="1" cap="all" dirty="0"/>
              <a:t> </a:t>
            </a:r>
            <a:r>
              <a:rPr lang="en-GB" b="1" dirty="0"/>
              <a:t>NICE guidance</a:t>
            </a:r>
            <a:endParaRPr lang="en-GB" dirty="0"/>
          </a:p>
          <a:p>
            <a:pPr>
              <a:spcBef>
                <a:spcPct val="0"/>
              </a:spcBef>
              <a:defRPr/>
            </a:pPr>
            <a:r>
              <a:rPr lang="en-GB" dirty="0"/>
              <a:t>If during the initial diagnosis:</a:t>
            </a:r>
          </a:p>
          <a:p>
            <a:pPr marL="179388" lvl="1" indent="-107950">
              <a:spcBef>
                <a:spcPct val="0"/>
              </a:spcBef>
              <a:buFontTx/>
              <a:buChar char="•"/>
              <a:defRPr/>
            </a:pPr>
            <a:r>
              <a:rPr lang="en-GB" dirty="0"/>
              <a:t> the patient has not displayed any red flags (including absence of the listed ECG abnormalities)</a:t>
            </a:r>
          </a:p>
          <a:p>
            <a:pPr marL="179388" lvl="1" indent="-107950">
              <a:spcBef>
                <a:spcPct val="0"/>
              </a:spcBef>
              <a:buFontTx/>
              <a:buChar char="•"/>
              <a:defRPr/>
            </a:pPr>
            <a:r>
              <a:rPr lang="en-GB" dirty="0"/>
              <a:t> there is nothing to raise clinical or social concern	</a:t>
            </a:r>
          </a:p>
          <a:p>
            <a:pPr marL="179388" lvl="1" indent="-107950">
              <a:spcBef>
                <a:spcPct val="0"/>
              </a:spcBef>
              <a:buFontTx/>
              <a:buChar char="•"/>
              <a:defRPr/>
            </a:pPr>
            <a:r>
              <a:rPr lang="en-GB" dirty="0"/>
              <a:t> there is nothing that suggests an alternative diagnosis </a:t>
            </a:r>
          </a:p>
          <a:p>
            <a:pPr marL="179388" lvl="1" indent="-107950">
              <a:spcBef>
                <a:spcPct val="0"/>
              </a:spcBef>
              <a:buFontTx/>
              <a:buChar char="•"/>
              <a:defRPr/>
            </a:pPr>
            <a:r>
              <a:rPr lang="en-GB" dirty="0"/>
              <a:t> </a:t>
            </a:r>
            <a:r>
              <a:rPr lang="en-GB" b="1" dirty="0"/>
              <a:t>but</a:t>
            </a:r>
            <a:r>
              <a:rPr lang="en-GB" dirty="0"/>
              <a:t> a diagnosis of uncomplicated faint or situational syncope </a:t>
            </a:r>
            <a:r>
              <a:rPr lang="en-GB" b="1" dirty="0"/>
              <a:t>cannot</a:t>
            </a:r>
            <a:r>
              <a:rPr lang="en-GB" dirty="0"/>
              <a:t> be made </a:t>
            </a:r>
          </a:p>
          <a:p>
            <a:pPr>
              <a:spcBef>
                <a:spcPct val="0"/>
              </a:spcBef>
              <a:defRPr/>
            </a:pPr>
            <a:r>
              <a:rPr lang="en-GB" dirty="0"/>
              <a:t>the person must still be conveyed to the emergency department for further assessment.</a:t>
            </a:r>
          </a:p>
          <a:p>
            <a:pPr>
              <a:spcBef>
                <a:spcPct val="0"/>
              </a:spcBef>
              <a:defRPr/>
            </a:pPr>
            <a:r>
              <a:rPr lang="en-GB" dirty="0"/>
              <a:t>It will help to ensure the patient receives the appropriate treatment as quickly as possible when they arrive at the emergency department if you are able to begin to consider other possible causes such as an epileptic seizure (detailed above).</a:t>
            </a:r>
          </a:p>
          <a:p>
            <a:pPr>
              <a:spcBef>
                <a:spcPct val="0"/>
              </a:spcBef>
              <a:spcAft>
                <a:spcPts val="200"/>
              </a:spcAft>
              <a:defRPr/>
            </a:pPr>
            <a:r>
              <a:rPr lang="en-GB" dirty="0"/>
              <a:t>When NICE recommend referral to a specialist within 2 weeks, this means that the ambulance service should convey the patient to the emergency department and the emergency department will make that referral.</a:t>
            </a:r>
          </a:p>
          <a:p>
            <a:pPr>
              <a:spcBef>
                <a:spcPct val="0"/>
              </a:spcBef>
              <a:defRPr/>
            </a:pPr>
            <a:r>
              <a:rPr lang="en-GB" b="1" dirty="0"/>
              <a:t>NICE recommendation:</a:t>
            </a:r>
          </a:p>
          <a:p>
            <a:pPr>
              <a:spcBef>
                <a:spcPct val="0"/>
              </a:spcBef>
              <a:buFontTx/>
              <a:buChar char="•"/>
              <a:defRPr/>
            </a:pPr>
            <a:r>
              <a:rPr lang="en-GB" dirty="0"/>
              <a:t> Refer people who present with one or more of the following features (that is, features that are strongly suggestive of epileptic seizures) for an assessment by a specialist in epilepsy; the person should be seen by the specialist within 2 weeks (see ‘The epilepsies: the diagnosis and management of the epilepsies in adults and children in primary and secondary care [NICE clinical guideline 20]).</a:t>
            </a:r>
          </a:p>
          <a:p>
            <a:pPr marL="179388" lvl="1" indent="-107950">
              <a:spcBef>
                <a:spcPct val="0"/>
              </a:spcBef>
              <a:buFont typeface="Arial" charset="0"/>
              <a:buChar char="–"/>
              <a:defRPr/>
            </a:pPr>
            <a:r>
              <a:rPr lang="en-GB" dirty="0"/>
              <a:t>A bitten tongue.</a:t>
            </a:r>
          </a:p>
          <a:p>
            <a:pPr marL="179388" lvl="1" indent="-107950">
              <a:spcBef>
                <a:spcPct val="0"/>
              </a:spcBef>
              <a:buFont typeface="Arial" charset="0"/>
              <a:buChar char="–"/>
              <a:defRPr/>
            </a:pPr>
            <a:r>
              <a:rPr lang="en-GB" dirty="0"/>
              <a:t>Head-turning to one side during TLoC.</a:t>
            </a:r>
          </a:p>
          <a:p>
            <a:pPr marL="179388" lvl="1" indent="-107950">
              <a:spcBef>
                <a:spcPct val="0"/>
              </a:spcBef>
              <a:buFont typeface="Arial" charset="0"/>
              <a:buChar char="–"/>
              <a:defRPr/>
            </a:pPr>
            <a:r>
              <a:rPr lang="en-GB" dirty="0"/>
              <a:t>No memory of abnormal behaviour that was witnessed before, during or after TLoC by someone else.</a:t>
            </a:r>
          </a:p>
          <a:p>
            <a:pPr marL="179388" lvl="1" indent="-107950">
              <a:spcBef>
                <a:spcPct val="0"/>
              </a:spcBef>
              <a:buFont typeface="Arial" charset="0"/>
              <a:buChar char="–"/>
              <a:defRPr/>
            </a:pPr>
            <a:r>
              <a:rPr lang="en-GB" dirty="0"/>
              <a:t>Unusual posturing. </a:t>
            </a:r>
          </a:p>
          <a:p>
            <a:pPr marL="179388" lvl="1" indent="-107950">
              <a:spcBef>
                <a:spcPct val="0"/>
              </a:spcBef>
              <a:buFont typeface="Arial" charset="0"/>
              <a:buChar char="–"/>
              <a:defRPr/>
            </a:pPr>
            <a:r>
              <a:rPr lang="en-GB" dirty="0"/>
              <a:t>Prolonged limb-jerking (note that brief seizure-like activity can often occur during uncomplicated faints). </a:t>
            </a:r>
          </a:p>
          <a:p>
            <a:pPr marL="179388" lvl="1" indent="-107950">
              <a:spcBef>
                <a:spcPct val="0"/>
              </a:spcBef>
              <a:buFont typeface="Arial" charset="0"/>
              <a:buChar char="–"/>
              <a:defRPr/>
            </a:pPr>
            <a:r>
              <a:rPr lang="en-GB" dirty="0"/>
              <a:t>Confusion following the event.</a:t>
            </a:r>
          </a:p>
          <a:p>
            <a:pPr marL="179388" lvl="1" indent="-107950">
              <a:spcBef>
                <a:spcPct val="0"/>
              </a:spcBef>
              <a:buFont typeface="Arial" charset="0"/>
              <a:buChar char="–"/>
              <a:defRPr/>
            </a:pPr>
            <a:r>
              <a:rPr lang="fr-FR" dirty="0"/>
              <a:t>Prodromal déjà vu, or jamais vu.</a:t>
            </a:r>
            <a:endParaRPr lang="en-GB" dirty="0"/>
          </a:p>
          <a:p>
            <a:pPr>
              <a:spcBef>
                <a:spcPct val="0"/>
              </a:spcBef>
              <a:defRPr/>
            </a:pPr>
            <a:r>
              <a:rPr lang="en-GB" dirty="0"/>
              <a:t>Consider that the episode may not be related to epilepsy if any of the following features are present:  </a:t>
            </a:r>
            <a:r>
              <a:rPr lang="en-GB" b="1" dirty="0"/>
              <a:t>Prodromal symptoms </a:t>
            </a:r>
            <a:r>
              <a:rPr lang="en-GB" dirty="0"/>
              <a:t>that on other occasions have been abolished by sitting or lying down;  </a:t>
            </a:r>
            <a:r>
              <a:rPr lang="en-GB" b="1" dirty="0"/>
              <a:t>Sweating </a:t>
            </a:r>
            <a:r>
              <a:rPr lang="en-GB" dirty="0"/>
              <a:t>before the episode; </a:t>
            </a:r>
            <a:r>
              <a:rPr lang="en-GB" b="1" dirty="0"/>
              <a:t>Prolonged standing </a:t>
            </a:r>
            <a:r>
              <a:rPr lang="en-GB" dirty="0"/>
              <a:t>that appeared to precipitate the TLoC;  </a:t>
            </a:r>
            <a:r>
              <a:rPr lang="en-GB" b="1" dirty="0"/>
              <a:t>Pallor</a:t>
            </a:r>
            <a:r>
              <a:rPr lang="en-GB" dirty="0"/>
              <a:t> during the episode. </a:t>
            </a:r>
            <a:r>
              <a:rPr lang="en-GB" b="1" dirty="0"/>
              <a:t>[1.2.2.1]</a:t>
            </a:r>
            <a:r>
              <a:rPr lang="en-GB" dirty="0"/>
              <a:t> (recommendation not in full – see NICE guideline CG109)</a:t>
            </a:r>
            <a:endParaRPr lang="en-GB" b="1" dirty="0"/>
          </a:p>
        </p:txBody>
      </p:sp>
      <p:sp>
        <p:nvSpPr>
          <p:cNvPr id="30724" name="Slide Number Placeholder 3">
            <a:extLst>
              <a:ext uri="{FF2B5EF4-FFF2-40B4-BE49-F238E27FC236}">
                <a16:creationId xmlns:a16="http://schemas.microsoft.com/office/drawing/2014/main" id="{468233AB-A3FF-4E2E-9D97-B7C2D53194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C10C52E8-E606-4A41-AE1D-6953F049089C}" type="slidenum">
              <a:rPr lang="en-GB" altLang="en-US" sz="1200"/>
              <a:pPr eaLnBrk="1" hangingPunct="1">
                <a:spcBef>
                  <a:spcPct val="0"/>
                </a:spcBef>
              </a:pPr>
              <a:t>12</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738C7DF-0F23-4BA4-9EF9-C2FFFFAC40A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6FC58363-AC92-484E-9C12-8D0EDDB8BBB4}"/>
              </a:ext>
            </a:extLst>
          </p:cNvPr>
          <p:cNvSpPr>
            <a:spLocks noGrp="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Recommendations in full:</a:t>
            </a:r>
          </a:p>
          <a:p>
            <a:pPr eaLnBrk="1" hangingPunct="1">
              <a:lnSpc>
                <a:spcPct val="80000"/>
              </a:lnSpc>
              <a:buFont typeface="Arial" pitchFamily="34" charset="0"/>
              <a:buChar char="•"/>
              <a:defRPr/>
            </a:pPr>
            <a:r>
              <a:rPr lang="en-GB" dirty="0"/>
              <a:t> If the person presents to the ambulance service, take them to the Emergency Department unless a diagnosis of an uncomplicated faint or situational syncope is clear.</a:t>
            </a:r>
            <a:r>
              <a:rPr lang="en-GB" b="1" dirty="0"/>
              <a:t> [1.1.4.6]</a:t>
            </a:r>
          </a:p>
          <a:p>
            <a:pPr eaLnBrk="1" hangingPunct="1">
              <a:spcBef>
                <a:spcPct val="0"/>
              </a:spcBef>
              <a:spcAft>
                <a:spcPts val="363"/>
              </a:spcAft>
              <a:buFontTx/>
              <a:buChar char="•"/>
              <a:defRPr/>
            </a:pPr>
            <a:r>
              <a:rPr lang="en-GB" dirty="0"/>
              <a:t> Record carefully the information obtained from all accounts of the TLoC. Include paramedic records with this information. Give copies of the ECG record and the patient report form to the receiving clinician when care is transferred, and to the person who had the TLoC. </a:t>
            </a:r>
            <a:r>
              <a:rPr lang="en-GB" b="1" dirty="0"/>
              <a:t>[1.1.3.1]</a:t>
            </a:r>
          </a:p>
          <a:p>
            <a:pPr marL="0" lvl="1" eaLnBrk="1" hangingPunct="1">
              <a:spcBef>
                <a:spcPct val="0"/>
              </a:spcBef>
              <a:defRPr/>
            </a:pPr>
            <a:endParaRPr lang="en-GB" b="1" dirty="0"/>
          </a:p>
          <a:p>
            <a:pPr>
              <a:defRPr/>
            </a:pPr>
            <a:r>
              <a:rPr lang="en-GB" b="1" dirty="0"/>
              <a:t>Additional ambulance service information</a:t>
            </a:r>
          </a:p>
          <a:p>
            <a:pPr marL="0" lvl="1">
              <a:defRPr/>
            </a:pPr>
            <a:r>
              <a:rPr lang="en-GB" b="1" dirty="0"/>
              <a:t>NOTE -  This is </a:t>
            </a:r>
            <a:r>
              <a:rPr lang="en-GB" b="1" u="sng" cap="all" dirty="0"/>
              <a:t>not</a:t>
            </a:r>
            <a:r>
              <a:rPr lang="en-GB" b="1" cap="all" dirty="0"/>
              <a:t> </a:t>
            </a:r>
            <a:r>
              <a:rPr lang="en-GB" b="1" dirty="0"/>
              <a:t>NICE guidance</a:t>
            </a:r>
            <a:endParaRPr lang="en-GB" dirty="0"/>
          </a:p>
          <a:p>
            <a:pPr>
              <a:defRPr/>
            </a:pPr>
            <a:r>
              <a:rPr lang="en-GB" dirty="0"/>
              <a:t>It is acknowledged that if the person is conveyed to the emergency department, it may not be possible to provide them with a copy of the PRF. </a:t>
            </a:r>
          </a:p>
        </p:txBody>
      </p:sp>
      <p:sp>
        <p:nvSpPr>
          <p:cNvPr id="31748" name="Slide Number Placeholder 3">
            <a:extLst>
              <a:ext uri="{FF2B5EF4-FFF2-40B4-BE49-F238E27FC236}">
                <a16:creationId xmlns:a16="http://schemas.microsoft.com/office/drawing/2014/main" id="{FAC6CF91-9703-444A-805A-5D4F273D79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F9EC65F1-7661-4D3D-A251-760CEF508282}" type="slidenum">
              <a:rPr lang="en-GB" altLang="en-US" sz="1200">
                <a:solidFill>
                  <a:srgbClr val="000000"/>
                </a:solidFill>
              </a:rPr>
              <a:pPr eaLnBrk="1" hangingPunct="1">
                <a:spcBef>
                  <a:spcPct val="0"/>
                </a:spcBef>
              </a:pPr>
              <a:t>13</a:t>
            </a:fld>
            <a:endParaRPr lang="en-GB"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820CA3A-89B2-478D-ADBD-34AA760E20B6}"/>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0FE511DA-7C3D-4125-A854-E120B8A16ED8}"/>
              </a:ext>
            </a:extLst>
          </p:cNvPr>
          <p:cNvSpPr>
            <a:spLocks noGrp="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Recommendations in full:</a:t>
            </a:r>
          </a:p>
          <a:p>
            <a:pPr>
              <a:buFontTx/>
              <a:buChar char="•"/>
              <a:defRPr/>
            </a:pPr>
            <a:r>
              <a:rPr lang="en-GB" dirty="0"/>
              <a:t> If a diagnosis of uncomplicated faint or situational syncope is made, and there is nothing in the initial assessment to raise clinical or social concern, no further immediate management is required. If the presentation is not to the GP, the healthcare professional should:</a:t>
            </a:r>
          </a:p>
          <a:p>
            <a:pPr marL="179388" lvl="1" indent="-107950">
              <a:buFont typeface="Arial" charset="0"/>
              <a:buChar char="–"/>
              <a:defRPr/>
            </a:pPr>
            <a:r>
              <a:rPr lang="en-GB" dirty="0"/>
              <a:t>advise the person to take a copy of the patient report form and the ECG record to their GP</a:t>
            </a:r>
          </a:p>
          <a:p>
            <a:pPr marL="179388" lvl="1" indent="-107950">
              <a:buFont typeface="Arial" charset="0"/>
              <a:buChar char="–"/>
              <a:defRPr/>
            </a:pPr>
            <a:r>
              <a:rPr lang="en-GB" dirty="0"/>
              <a:t>inform the GP about the diagnosis, directly if possible; if an ECG has not been recorded, the GP should arrange an ECG (and its interpretation as described in recommendation 1.1.2.3) within 3 days. </a:t>
            </a:r>
            <a:r>
              <a:rPr lang="en-GB" b="1" dirty="0"/>
              <a:t>[1.1.4.5]</a:t>
            </a:r>
          </a:p>
          <a:p>
            <a:pPr eaLnBrk="1" hangingPunct="1">
              <a:spcBef>
                <a:spcPct val="0"/>
              </a:spcBef>
              <a:spcAft>
                <a:spcPts val="363"/>
              </a:spcAft>
              <a:buFontTx/>
              <a:buChar char="•"/>
              <a:defRPr/>
            </a:pPr>
            <a:r>
              <a:rPr lang="en-GB" dirty="0"/>
              <a:t> For people with an uncomplicated faint (uncomplicated vasovagal syncope) or situational syncope:</a:t>
            </a:r>
          </a:p>
          <a:p>
            <a:pPr marL="179388" lvl="1" indent="-107950" eaLnBrk="1" hangingPunct="1">
              <a:spcBef>
                <a:spcPct val="0"/>
              </a:spcBef>
              <a:spcAft>
                <a:spcPts val="363"/>
              </a:spcAft>
              <a:buFont typeface="Arial" charset="0"/>
              <a:buChar char="–"/>
              <a:defRPr/>
            </a:pPr>
            <a:r>
              <a:rPr lang="en-GB" dirty="0"/>
              <a:t>explain the mechanisms causing their syncope</a:t>
            </a:r>
          </a:p>
          <a:p>
            <a:pPr marL="179388" lvl="1" indent="-107950" eaLnBrk="1" hangingPunct="1">
              <a:spcBef>
                <a:spcPct val="0"/>
              </a:spcBef>
              <a:spcAft>
                <a:spcPts val="363"/>
              </a:spcAft>
              <a:buFont typeface="Arial" charset="0"/>
              <a:buChar char="–"/>
              <a:defRPr/>
            </a:pPr>
            <a:r>
              <a:rPr lang="en-GB" dirty="0"/>
              <a:t>advise on possible trigger events, and strategies for avoiding them. If the trigger events are unclear, advise people to keep a record of their symptoms, when they occur and what they were doing at the time, in order to understand what causes them to faint</a:t>
            </a:r>
          </a:p>
          <a:p>
            <a:pPr marL="179388" lvl="1" indent="-107950" eaLnBrk="1" hangingPunct="1">
              <a:spcBef>
                <a:spcPct val="0"/>
              </a:spcBef>
              <a:spcAft>
                <a:spcPts val="363"/>
              </a:spcAft>
              <a:buFont typeface="Arial" charset="0"/>
              <a:buChar char="–"/>
              <a:defRPr/>
            </a:pPr>
            <a:r>
              <a:rPr lang="en-GB" dirty="0"/>
              <a:t>reassure them that their prognosis is good</a:t>
            </a:r>
          </a:p>
          <a:p>
            <a:pPr marL="179388" lvl="1" indent="-107950" eaLnBrk="1" hangingPunct="1">
              <a:spcBef>
                <a:spcPct val="0"/>
              </a:spcBef>
              <a:spcAft>
                <a:spcPts val="363"/>
              </a:spcAft>
              <a:buFont typeface="Arial" charset="0"/>
              <a:buChar char="–"/>
              <a:defRPr/>
            </a:pPr>
            <a:r>
              <a:rPr lang="en-GB" dirty="0"/>
              <a:t>advise them to consult their GP if they experience further TLoC, particularly if this differs from their recent episode. </a:t>
            </a:r>
            <a:r>
              <a:rPr lang="en-GB" b="1" dirty="0"/>
              <a:t>[1.5.4.1]</a:t>
            </a:r>
          </a:p>
          <a:p>
            <a:pPr>
              <a:defRPr/>
            </a:pPr>
            <a:endParaRPr lang="en-GB" b="1" dirty="0"/>
          </a:p>
          <a:p>
            <a:pPr>
              <a:defRPr/>
            </a:pPr>
            <a:r>
              <a:rPr lang="en-GB" b="1" dirty="0"/>
              <a:t>Additional ambulance service information</a:t>
            </a:r>
          </a:p>
          <a:p>
            <a:pPr marL="0" lvl="1">
              <a:defRPr/>
            </a:pPr>
            <a:r>
              <a:rPr lang="en-GB" b="1" dirty="0"/>
              <a:t>NOTE -  This is </a:t>
            </a:r>
            <a:r>
              <a:rPr lang="en-GB" b="1" u="sng" cap="all" dirty="0"/>
              <a:t>not</a:t>
            </a:r>
            <a:r>
              <a:rPr lang="en-GB" b="1" cap="all" dirty="0"/>
              <a:t> </a:t>
            </a:r>
            <a:r>
              <a:rPr lang="en-GB" b="1" dirty="0"/>
              <a:t>NICE guidance</a:t>
            </a:r>
            <a:endParaRPr lang="en-GB" dirty="0"/>
          </a:p>
          <a:p>
            <a:pPr>
              <a:defRPr/>
            </a:pPr>
            <a:r>
              <a:rPr lang="en-GB" dirty="0"/>
              <a:t>When diagnosing uncomplicated faint or situational syncope it is important to ensure that none of the listed ECG abnormalities are on the patient’s ECG. </a:t>
            </a:r>
          </a:p>
        </p:txBody>
      </p:sp>
      <p:sp>
        <p:nvSpPr>
          <p:cNvPr id="32772" name="Slide Number Placeholder 3">
            <a:extLst>
              <a:ext uri="{FF2B5EF4-FFF2-40B4-BE49-F238E27FC236}">
                <a16:creationId xmlns:a16="http://schemas.microsoft.com/office/drawing/2014/main" id="{8810FE85-341F-45DB-91B8-17989E0AA6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BF50C319-9272-4535-B4B6-574295EEEC10}" type="slidenum">
              <a:rPr lang="en-GB" altLang="en-US" sz="1200"/>
              <a:pPr eaLnBrk="1" hangingPunct="1">
                <a:spcBef>
                  <a:spcPct val="0"/>
                </a:spcBef>
              </a:pPr>
              <a:t>14</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9AF9E6D-D9EF-4574-92C3-336A0C021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AE3D7F47-E0FD-4644-BE4C-8329349554C3}" type="slidenum">
              <a:rPr lang="en-GB" altLang="en-US" sz="1200">
                <a:solidFill>
                  <a:srgbClr val="000000"/>
                </a:solidFill>
              </a:rPr>
              <a:pPr eaLnBrk="1" hangingPunct="1">
                <a:spcBef>
                  <a:spcPct val="0"/>
                </a:spcBef>
              </a:pPr>
              <a:t>15</a:t>
            </a:fld>
            <a:endParaRPr lang="en-GB" altLang="en-US" sz="1200">
              <a:solidFill>
                <a:srgbClr val="000000"/>
              </a:solidFill>
            </a:endParaRPr>
          </a:p>
        </p:txBody>
      </p:sp>
      <p:sp>
        <p:nvSpPr>
          <p:cNvPr id="33795" name="Rectangle 2">
            <a:extLst>
              <a:ext uri="{FF2B5EF4-FFF2-40B4-BE49-F238E27FC236}">
                <a16:creationId xmlns:a16="http://schemas.microsoft.com/office/drawing/2014/main" id="{95989758-BEEF-4AF6-9A98-40268E9AC83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4B2F971-F157-451A-A7C2-AE44E001683D}"/>
              </a:ext>
            </a:extLst>
          </p:cNvPr>
          <p:cNvSpPr>
            <a:spLocks noGrp="1" noChangeArrowheads="1"/>
          </p:cNvSpPr>
          <p:nvPr>
            <p:ph type="body" idx="1"/>
          </p:nvPr>
        </p:nvSpPr>
        <p:spPr>
          <a:xfrm>
            <a:off x="676275" y="4722813"/>
            <a:ext cx="5408613" cy="4784725"/>
          </a:xfrm>
          <a:ln/>
        </p:spPr>
        <p:txBody>
          <a:bodyPr/>
          <a:lstStyle/>
          <a:p>
            <a:pPr eaLnBrk="1" fontAlgn="auto" hangingPunct="1">
              <a:spcBef>
                <a:spcPts val="0"/>
              </a:spcBef>
              <a:spcAft>
                <a:spcPts val="0"/>
              </a:spcAft>
              <a:defRPr/>
            </a:pPr>
            <a:r>
              <a:rPr lang="en-GB" b="1" dirty="0">
                <a:latin typeface="Arial" pitchFamily="34" charset="0"/>
                <a:cs typeface="Arial" pitchFamily="34" charset="0"/>
              </a:rPr>
              <a:t>NOTES FOR PRESENTERS: </a:t>
            </a:r>
          </a:p>
          <a:p>
            <a:pPr eaLnBrk="1" fontAlgn="auto" hangingPunct="1">
              <a:spcBef>
                <a:spcPts val="0"/>
              </a:spcBef>
              <a:spcAft>
                <a:spcPts val="0"/>
              </a:spcAft>
              <a:defRPr/>
            </a:pPr>
            <a:r>
              <a:rPr lang="en-GB" dirty="0">
                <a:latin typeface="Arial" pitchFamily="34" charset="0"/>
                <a:cs typeface="Arial" pitchFamily="34" charset="0"/>
              </a:rPr>
              <a:t>You can download the guidance documents from the NICE website.</a:t>
            </a:r>
          </a:p>
          <a:p>
            <a:pPr indent="-108000" eaLnBrk="1" fontAlgn="auto" hangingPunct="1">
              <a:spcBef>
                <a:spcPts val="0"/>
              </a:spcBef>
              <a:spcAft>
                <a:spcPts val="0"/>
              </a:spcAft>
              <a:buFontTx/>
              <a:buChar char="•"/>
              <a:defRPr/>
            </a:pPr>
            <a:r>
              <a:rPr lang="en-GB" dirty="0">
                <a:latin typeface="Arial" pitchFamily="34" charset="0"/>
                <a:cs typeface="Arial" pitchFamily="34" charset="0"/>
              </a:rPr>
              <a:t>The NICE guideline – all the recommendations.</a:t>
            </a:r>
          </a:p>
          <a:p>
            <a:pPr indent="-108000" eaLnBrk="1" fontAlgn="auto" hangingPunct="1">
              <a:spcBef>
                <a:spcPts val="0"/>
              </a:spcBef>
              <a:spcAft>
                <a:spcPts val="0"/>
              </a:spcAft>
              <a:buFontTx/>
              <a:buChar char="•"/>
              <a:defRPr/>
            </a:pPr>
            <a:r>
              <a:rPr lang="en-GB" dirty="0">
                <a:latin typeface="Arial" pitchFamily="34" charset="0"/>
                <a:cs typeface="Arial" pitchFamily="34" charset="0"/>
              </a:rPr>
              <a:t>A quick reference guide – a summary of the recommendations for healthcare professionals.</a:t>
            </a:r>
          </a:p>
          <a:p>
            <a:pPr indent="-108000" eaLnBrk="1" fontAlgn="auto" hangingPunct="1">
              <a:spcBef>
                <a:spcPts val="0"/>
              </a:spcBef>
              <a:spcAft>
                <a:spcPts val="0"/>
              </a:spcAft>
              <a:buFontTx/>
              <a:buChar char="•"/>
              <a:defRPr/>
            </a:pPr>
            <a:r>
              <a:rPr lang="en-GB" dirty="0">
                <a:latin typeface="Arial" pitchFamily="34" charset="0"/>
                <a:cs typeface="Arial" pitchFamily="34" charset="0"/>
              </a:rPr>
              <a:t>‘Understanding NICE guidance’ – information for patients and carers.</a:t>
            </a:r>
          </a:p>
          <a:p>
            <a:pPr indent="-108000" eaLnBrk="1" fontAlgn="auto" hangingPunct="1">
              <a:spcBef>
                <a:spcPts val="0"/>
              </a:spcBef>
              <a:spcAft>
                <a:spcPts val="0"/>
              </a:spcAft>
              <a:buFontTx/>
              <a:buChar char="•"/>
              <a:defRPr/>
            </a:pPr>
            <a:r>
              <a:rPr lang="en-GB" dirty="0">
                <a:latin typeface="Arial" pitchFamily="34" charset="0"/>
                <a:cs typeface="Arial" pitchFamily="34" charset="0"/>
              </a:rPr>
              <a:t>The full guideline – all the recommendations, details of how they were developed, and reviews of the evidence they were based on.</a:t>
            </a:r>
          </a:p>
          <a:p>
            <a:pPr eaLnBrk="1" fontAlgn="auto" hangingPunct="1">
              <a:spcBef>
                <a:spcPts val="0"/>
              </a:spcBef>
              <a:spcAft>
                <a:spcPts val="0"/>
              </a:spcAft>
              <a:defRPr/>
            </a:pPr>
            <a:endParaRPr lang="en-GB" dirty="0">
              <a:latin typeface="Arial" pitchFamily="34" charset="0"/>
              <a:cs typeface="Arial" pitchFamily="34" charset="0"/>
            </a:endParaRPr>
          </a:p>
          <a:p>
            <a:pPr eaLnBrk="1" fontAlgn="auto" hangingPunct="1">
              <a:spcBef>
                <a:spcPts val="0"/>
              </a:spcBef>
              <a:spcAft>
                <a:spcPts val="0"/>
              </a:spcAft>
              <a:defRPr/>
            </a:pPr>
            <a:r>
              <a:rPr lang="en-GB" dirty="0">
                <a:latin typeface="Arial" pitchFamily="34" charset="0"/>
                <a:cs typeface="Arial" pitchFamily="34" charset="0"/>
              </a:rPr>
              <a:t>NICE has developed tools to help organisations implement this guideline, which can be found on the NICE website. </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Podcast - visit http://www.nice.org.uk/newsroom/podcasts/index.jsp or www.nice.org.uk/guidance/CG109 for the link to access a podcast with John Pawelec, paramedic clinical tutor with Yorkshire ambulance service</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Costing statement – details of the likely costs and savings when the cost impact of the guideline is not considered to be significant.</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Audit support – for monitoring local practice. </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Baseline assessment tool - the document can help you identify which areas of practice may need more support, decide on clinical audit topics and prioritise implementation activities.</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Guide to resources – to signpost healthcare professionals, patients, families and carers to online resources that will help implement the recommendations in this guideline.</a:t>
            </a:r>
          </a:p>
          <a:p>
            <a:pPr indent="-108000" eaLnBrk="1" fontAlgn="auto" hangingPunct="1">
              <a:spcBef>
                <a:spcPts val="0"/>
              </a:spcBef>
              <a:spcAft>
                <a:spcPts val="0"/>
              </a:spcAft>
              <a:buFontTx/>
              <a:buChar char="•"/>
              <a:tabLst>
                <a:tab pos="108000" algn="l"/>
              </a:tabLst>
              <a:defRPr/>
            </a:pPr>
            <a:r>
              <a:rPr lang="en-GB" dirty="0">
                <a:latin typeface="Arial" pitchFamily="34" charset="0"/>
                <a:cs typeface="Arial" pitchFamily="34" charset="0"/>
              </a:rPr>
              <a:t>Standard slide set – to help raise awareness of all the key points in the guideline, including the algorithms. </a:t>
            </a:r>
          </a:p>
          <a:p>
            <a:pPr indent="-108000" eaLnBrk="1" fontAlgn="auto" hangingPunct="1">
              <a:spcBef>
                <a:spcPts val="0"/>
              </a:spcBef>
              <a:spcAft>
                <a:spcPts val="0"/>
              </a:spcAft>
              <a:tabLst>
                <a:tab pos="108000" algn="l"/>
              </a:tabLst>
              <a:defRPr/>
            </a:pPr>
            <a:endParaRPr lang="en-GB"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EB95BE1-412A-4BC6-8564-3361FF7DF0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7246F882-2767-49BF-A625-88F034D17775}" type="slidenum">
              <a:rPr lang="en-GB" altLang="en-US" sz="1200">
                <a:solidFill>
                  <a:srgbClr val="000000"/>
                </a:solidFill>
              </a:rPr>
              <a:pPr eaLnBrk="1" hangingPunct="1">
                <a:spcBef>
                  <a:spcPct val="0"/>
                </a:spcBef>
              </a:pPr>
              <a:t>2</a:t>
            </a:fld>
            <a:endParaRPr lang="en-GB" altLang="en-US" sz="1200">
              <a:solidFill>
                <a:srgbClr val="000000"/>
              </a:solidFill>
            </a:endParaRPr>
          </a:p>
        </p:txBody>
      </p:sp>
      <p:sp>
        <p:nvSpPr>
          <p:cNvPr id="20483" name="Rectangle 2">
            <a:extLst>
              <a:ext uri="{FF2B5EF4-FFF2-40B4-BE49-F238E27FC236}">
                <a16:creationId xmlns:a16="http://schemas.microsoft.com/office/drawing/2014/main" id="{CF90AAB4-23FF-4D2C-A4E2-2442CBD228A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374B9E0-AE89-4D0A-B754-6C935B832E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b="1">
                <a:latin typeface="Arial" panose="020B0604020202020204" pitchFamily="34" charset="0"/>
              </a:rPr>
              <a:t>NOTES FOR PRESENTERS:</a:t>
            </a:r>
          </a:p>
          <a:p>
            <a:pPr eaLnBrk="1" hangingPunct="1">
              <a:lnSpc>
                <a:spcPct val="80000"/>
              </a:lnSpc>
            </a:pPr>
            <a:r>
              <a:rPr lang="en-GB" altLang="en-US" b="1">
                <a:latin typeface="Arial" panose="020B0604020202020204" pitchFamily="34" charset="0"/>
              </a:rPr>
              <a:t>Key points to raise:</a:t>
            </a:r>
          </a:p>
          <a:p>
            <a:pPr>
              <a:spcBef>
                <a:spcPct val="0"/>
              </a:spcBef>
              <a:spcAft>
                <a:spcPts val="1200"/>
              </a:spcAft>
            </a:pPr>
            <a:r>
              <a:rPr lang="en-GB" altLang="en-US">
                <a:latin typeface="Arial" panose="020B0604020202020204" pitchFamily="34" charset="0"/>
              </a:rPr>
              <a:t>NICE have recently produced a guideline on TRANSIENT LOSS OF CONSCIOUSNESS (TLoC). This has important implications for PRE-HOSPITAL CARE and how ambulance services will manage people who present with suspected TLoC.</a:t>
            </a:r>
          </a:p>
          <a:p>
            <a:pPr>
              <a:spcBef>
                <a:spcPct val="0"/>
              </a:spcBef>
              <a:spcAft>
                <a:spcPts val="1200"/>
              </a:spcAft>
            </a:pPr>
            <a:r>
              <a:rPr lang="en-GB" altLang="en-US">
                <a:latin typeface="Arial" panose="020B0604020202020204" pitchFamily="34" charset="0"/>
              </a:rPr>
              <a:t>This presentation aims to ensure that the relevant recommendations from this document are made available to ambulance services in a digestible format.</a:t>
            </a:r>
          </a:p>
          <a:p>
            <a:pPr>
              <a:spcBef>
                <a:spcPct val="0"/>
              </a:spcBef>
              <a:spcAft>
                <a:spcPts val="1200"/>
              </a:spcAft>
            </a:pPr>
            <a:r>
              <a:rPr lang="en-GB" altLang="en-US">
                <a:latin typeface="Arial" panose="020B0604020202020204" pitchFamily="34" charset="0"/>
              </a:rPr>
              <a:t>The ambulance service are often present during or just after a patient has experienced TLoC. They are responsible for ensuring the patient is directed towards the appropriate pathway to make sure the person receives the correct diagnosis quickly and efficiently leading to a suitable management plan. </a:t>
            </a:r>
          </a:p>
          <a:p>
            <a:pPr>
              <a:spcBef>
                <a:spcPct val="0"/>
              </a:spcBef>
              <a:spcAft>
                <a:spcPts val="1200"/>
              </a:spcAft>
            </a:pPr>
            <a:r>
              <a:rPr lang="en-GB" altLang="en-US">
                <a:latin typeface="Arial" panose="020B0604020202020204" pitchFamily="34" charset="0"/>
              </a:rPr>
              <a:t>Throughout this presentation additional information sections have been added to the notes. These are not NICE guidance but have been included to help in the application of the recommendations to practice. This additional information has been sourced from senior clinicians at London Ambulance Service.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E9F6387-F35B-4327-A0BE-802FE2BAB95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4CD5F3E-7012-499F-BA00-D18A76C36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b="1">
                <a:latin typeface="Arial" panose="020B0604020202020204" pitchFamily="34" charset="0"/>
              </a:rPr>
              <a:t>NOTES FOR PRESENTERS:</a:t>
            </a:r>
          </a:p>
          <a:p>
            <a:pPr eaLnBrk="1" hangingPunct="1">
              <a:lnSpc>
                <a:spcPct val="80000"/>
              </a:lnSpc>
            </a:pPr>
            <a:r>
              <a:rPr lang="en-GB" altLang="en-US" b="1">
                <a:latin typeface="Arial" panose="020B0604020202020204" pitchFamily="34" charset="0"/>
              </a:rPr>
              <a:t>Key points to raise:</a:t>
            </a:r>
          </a:p>
          <a:p>
            <a:r>
              <a:rPr lang="en-GB" altLang="en-US">
                <a:latin typeface="Arial" panose="020B0604020202020204" pitchFamily="34" charset="0"/>
                <a:cs typeface="Arial" panose="020B0604020202020204" pitchFamily="34" charset="0"/>
              </a:rPr>
              <a:t>TLoC may be defined as spontaneous loss of consciousness with complete recovery. In this context, complete recovery would involve full recovery of consciousness without any residual neurological deficit. An episode of TLoC is often described as a ‘blackout’ or a ‘collapse’, but </a:t>
            </a:r>
            <a:r>
              <a:rPr lang="en-GB" altLang="en-US" b="1">
                <a:latin typeface="Arial" panose="020B0604020202020204" pitchFamily="34" charset="0"/>
                <a:cs typeface="Arial" panose="020B0604020202020204" pitchFamily="34" charset="0"/>
              </a:rPr>
              <a:t>some people collapse without TLoC and this guideline does not cover that situation</a:t>
            </a:r>
            <a:r>
              <a:rPr lang="en-GB" altLang="en-US">
                <a:latin typeface="Arial" panose="020B0604020202020204" pitchFamily="34" charset="0"/>
                <a:cs typeface="Arial" panose="020B0604020202020204" pitchFamily="34" charset="0"/>
              </a:rPr>
              <a:t>. </a:t>
            </a: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Transient loss of consciousness (TLoC) is very common: it affects up to half the population in the UK at some point in their lives. </a:t>
            </a: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There are various causes of TLoC, including cardiovascular disorders (which are the most common), neurological conditions such as epilepsy, and psychogenic attacks. </a:t>
            </a:r>
          </a:p>
          <a:p>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The diagnosis of the underlying cause of TLoC is often inaccurate </a:t>
            </a:r>
            <a:r>
              <a:rPr lang="en-GB" altLang="en-US">
                <a:latin typeface="Arial" panose="020B0604020202020204" pitchFamily="34" charset="0"/>
              </a:rPr>
              <a:t>– be aware! Just because a patient has been told they are ‘epileptic’ it doesn’t necessarily mean they are. They may have never even had an ECG taken before!</a:t>
            </a:r>
          </a:p>
          <a:p>
            <a:pPr>
              <a:spcBef>
                <a:spcPct val="0"/>
              </a:spcBef>
            </a:pPr>
            <a:endParaRPr lang="en-GB" altLang="en-US">
              <a:latin typeface="Arial" panose="020B0604020202020204" pitchFamily="34" charset="0"/>
            </a:endParaRPr>
          </a:p>
          <a:p>
            <a:pPr>
              <a:spcBef>
                <a:spcPct val="0"/>
              </a:spcBef>
            </a:pPr>
            <a:r>
              <a:rPr lang="en-GB" altLang="en-US">
                <a:latin typeface="Arial" panose="020B0604020202020204" pitchFamily="34" charset="0"/>
              </a:rPr>
              <a:t>People experiencing TLoC may come under the care of a range of clinicians, and the lack of a clear pathway may contribute to misdiagnosis and inappropriate treatment. </a:t>
            </a:r>
          </a:p>
          <a:p>
            <a:pPr>
              <a:spcBef>
                <a:spcPct val="0"/>
              </a:spcBef>
            </a:pPr>
            <a:endParaRPr lang="en-GB" altLang="en-US">
              <a:latin typeface="Arial" panose="020B0604020202020204" pitchFamily="34" charset="0"/>
            </a:endParaRPr>
          </a:p>
          <a:p>
            <a:pPr>
              <a:spcBef>
                <a:spcPct val="0"/>
              </a:spcBef>
            </a:pPr>
            <a:r>
              <a:rPr lang="en-GB" altLang="en-US">
                <a:latin typeface="Arial" panose="020B0604020202020204" pitchFamily="34" charset="0"/>
              </a:rPr>
              <a:t>People experiencing TLoC are </a:t>
            </a:r>
            <a:r>
              <a:rPr lang="en-GB" altLang="en-US" b="1">
                <a:latin typeface="Arial" panose="020B0604020202020204" pitchFamily="34" charset="0"/>
              </a:rPr>
              <a:t>often discharged without any clear diagnosis</a:t>
            </a:r>
            <a:r>
              <a:rPr lang="en-GB" altLang="en-US">
                <a:latin typeface="Arial" panose="020B0604020202020204" pitchFamily="34" charset="0"/>
              </a:rPr>
              <a:t>. This is particularly devastating when a young person experiences several TLoCs throughout their life and </a:t>
            </a:r>
            <a:r>
              <a:rPr lang="en-GB" altLang="en-US" b="1">
                <a:latin typeface="Arial" panose="020B0604020202020204" pitchFamily="34" charset="0"/>
              </a:rPr>
              <a:t>it is not until they suffer a cardiac arrest </a:t>
            </a:r>
            <a:r>
              <a:rPr lang="en-GB" altLang="en-US">
                <a:latin typeface="Arial" panose="020B0604020202020204" pitchFamily="34" charset="0"/>
              </a:rPr>
              <a:t>from an undiagnosed hereditary heart condition such as ‘long QT syndrome’ that a diagnosis is finally made. </a:t>
            </a:r>
            <a:r>
              <a:rPr lang="en-GB" altLang="en-US" b="1">
                <a:latin typeface="Arial" panose="020B0604020202020204" pitchFamily="34" charset="0"/>
              </a:rPr>
              <a:t>Unfortunately this is often too late!</a:t>
            </a:r>
            <a:endParaRPr lang="en-GB"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9763551D-758B-447B-98A0-B7E6C54807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FBE2D8E3-803D-4B25-ACA9-5B6CC4B114AD}" type="slidenum">
              <a:rPr lang="en-GB" altLang="en-US" sz="1200">
                <a:solidFill>
                  <a:srgbClr val="000000"/>
                </a:solidFill>
              </a:rPr>
              <a:pPr eaLnBrk="1" hangingPunct="1">
                <a:spcBef>
                  <a:spcPct val="0"/>
                </a:spcBef>
              </a:pPr>
              <a:t>3</a:t>
            </a:fld>
            <a:endParaRPr lang="en-GB"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3CFE733-E2AF-43D0-B4E7-9B0619E50EA0}"/>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D50A9604-68B1-4FC3-9767-CD53E671B426}"/>
              </a:ext>
            </a:extLst>
          </p:cNvPr>
          <p:cNvSpPr>
            <a:spLocks noGrp="1" noChangeArrowheads="1"/>
          </p:cNvSpPr>
          <p:nvPr>
            <p:ph type="body" idx="1"/>
          </p:nvPr>
        </p:nvSpPr>
        <p:spPr>
          <a:ln/>
        </p:spPr>
        <p:txBody>
          <a:bodyPr/>
          <a:lstStyle/>
          <a:p>
            <a:pPr eaLnBrk="1" hangingPunct="1">
              <a:lnSpc>
                <a:spcPct val="80000"/>
              </a:lnSpc>
              <a:spcBef>
                <a:spcPts val="360"/>
              </a:spcBef>
              <a:defRPr/>
            </a:pPr>
            <a:r>
              <a:rPr lang="en-GB" b="1" dirty="0"/>
              <a:t>NOTES FOR PRESENTERS:</a:t>
            </a:r>
          </a:p>
          <a:p>
            <a:pPr eaLnBrk="1" hangingPunct="1">
              <a:lnSpc>
                <a:spcPct val="80000"/>
              </a:lnSpc>
              <a:spcBef>
                <a:spcPts val="360"/>
              </a:spcBef>
              <a:defRPr/>
            </a:pPr>
            <a:r>
              <a:rPr lang="en-GB" b="1" dirty="0"/>
              <a:t>Key points to raise:</a:t>
            </a:r>
          </a:p>
          <a:p>
            <a:pPr>
              <a:spcBef>
                <a:spcPts val="360"/>
              </a:spcBef>
              <a:spcAft>
                <a:spcPts val="363"/>
              </a:spcAft>
              <a:buFontTx/>
              <a:buChar char="•"/>
              <a:defRPr/>
            </a:pPr>
            <a:r>
              <a:rPr lang="en-GB" dirty="0"/>
              <a:t>  History taking is a vital component of patient assessment regarding TLoC. If you are able to gather the info listed here, this will assist greatly in diagnosis when the patient is referred for expert assessment.</a:t>
            </a:r>
          </a:p>
          <a:p>
            <a:pPr>
              <a:spcBef>
                <a:spcPts val="360"/>
              </a:spcBef>
              <a:spcAft>
                <a:spcPts val="363"/>
              </a:spcAft>
              <a:buFontTx/>
              <a:buChar char="•"/>
              <a:defRPr/>
            </a:pPr>
            <a:r>
              <a:rPr lang="en-GB" dirty="0"/>
              <a:t> If the person with suspected transient loss of consciousness (TLoC) has sustained an injury or they have not made a full recovery of consciousness, use clinical judgement to determine appropriate management and the urgency of treatment. </a:t>
            </a:r>
            <a:r>
              <a:rPr lang="en-GB" b="1" dirty="0"/>
              <a:t>[1.1.1.1]</a:t>
            </a:r>
          </a:p>
          <a:p>
            <a:pPr>
              <a:spcBef>
                <a:spcPts val="360"/>
              </a:spcBef>
              <a:spcAft>
                <a:spcPts val="363"/>
              </a:spcAft>
              <a:buFontTx/>
              <a:buChar char="•"/>
              <a:defRPr/>
            </a:pPr>
            <a:r>
              <a:rPr lang="en-GB" b="1" dirty="0"/>
              <a:t> </a:t>
            </a:r>
            <a:r>
              <a:rPr lang="en-GB" dirty="0"/>
              <a:t>Ask the person who has had the suspected TLoC, and any witnesses, to describe what happened before, during and after the event. Try to contact by telephone witnesses who are not present. Record</a:t>
            </a:r>
            <a:r>
              <a:rPr lang="en-GB" b="1" dirty="0"/>
              <a:t> </a:t>
            </a:r>
            <a:r>
              <a:rPr lang="en-GB" dirty="0"/>
              <a:t>details about:</a:t>
            </a:r>
          </a:p>
          <a:p>
            <a:pPr marL="180000" indent="-108000">
              <a:spcBef>
                <a:spcPts val="360"/>
              </a:spcBef>
              <a:buFont typeface="Arial" pitchFamily="34" charset="0"/>
              <a:buChar char="–"/>
              <a:defRPr/>
            </a:pPr>
            <a:r>
              <a:rPr lang="en-GB" dirty="0"/>
              <a:t>circumstances of the event</a:t>
            </a:r>
          </a:p>
          <a:p>
            <a:pPr marL="180000" indent="-108000">
              <a:spcBef>
                <a:spcPts val="360"/>
              </a:spcBef>
              <a:buFont typeface="Arial" pitchFamily="34" charset="0"/>
              <a:buChar char="–"/>
              <a:defRPr/>
            </a:pPr>
            <a:r>
              <a:rPr lang="en-GB" dirty="0"/>
              <a:t>person’s posture immediately before loss of consciousness</a:t>
            </a:r>
          </a:p>
          <a:p>
            <a:pPr marL="180000" indent="-108000">
              <a:spcBef>
                <a:spcPts val="360"/>
              </a:spcBef>
              <a:buFont typeface="Arial" pitchFamily="34" charset="0"/>
              <a:buChar char="–"/>
              <a:defRPr/>
            </a:pPr>
            <a:r>
              <a:rPr lang="en-GB" dirty="0"/>
              <a:t>prodromal symptoms (such as sweating or feeling warm/hot) </a:t>
            </a:r>
          </a:p>
          <a:p>
            <a:pPr marL="180000" indent="-108000">
              <a:spcBef>
                <a:spcPts val="360"/>
              </a:spcBef>
              <a:buFont typeface="Arial" pitchFamily="34" charset="0"/>
              <a:buChar char="–"/>
              <a:defRPr/>
            </a:pPr>
            <a:r>
              <a:rPr lang="en-GB" dirty="0"/>
              <a:t>appearance (for example, whether eyes were open or shut) and colour of the person during the event</a:t>
            </a:r>
          </a:p>
          <a:p>
            <a:pPr marL="180000" indent="-108000">
              <a:spcBef>
                <a:spcPts val="360"/>
              </a:spcBef>
              <a:buFont typeface="Arial" pitchFamily="34" charset="0"/>
              <a:buChar char="–"/>
              <a:defRPr/>
            </a:pPr>
            <a:r>
              <a:rPr lang="en-GB" dirty="0"/>
              <a:t>presence or absence of movement during the event (for example, limb-jerking and its duration) </a:t>
            </a:r>
          </a:p>
          <a:p>
            <a:pPr marL="180000" indent="-108000">
              <a:spcBef>
                <a:spcPts val="360"/>
              </a:spcBef>
              <a:buFont typeface="Arial" pitchFamily="34" charset="0"/>
              <a:buChar char="–"/>
              <a:defRPr/>
            </a:pPr>
            <a:r>
              <a:rPr lang="en-GB" dirty="0"/>
              <a:t>any tongue-biting (record whether the side or the tip of the tongue was bitten) </a:t>
            </a:r>
          </a:p>
          <a:p>
            <a:pPr marL="180000" indent="-108000">
              <a:spcBef>
                <a:spcPts val="360"/>
              </a:spcBef>
              <a:buFont typeface="Arial" pitchFamily="34" charset="0"/>
              <a:buChar char="–"/>
              <a:defRPr/>
            </a:pPr>
            <a:r>
              <a:rPr lang="en-GB" dirty="0"/>
              <a:t>injury occurring during the event (record site and severity)</a:t>
            </a:r>
          </a:p>
          <a:p>
            <a:pPr marL="180000" indent="-108000">
              <a:spcBef>
                <a:spcPts val="360"/>
              </a:spcBef>
              <a:buFont typeface="Arial" pitchFamily="34" charset="0"/>
              <a:buChar char="–"/>
              <a:defRPr/>
            </a:pPr>
            <a:r>
              <a:rPr lang="en-GB" dirty="0"/>
              <a:t>duration of the event (onset to regaining consciousness)</a:t>
            </a:r>
          </a:p>
          <a:p>
            <a:pPr marL="180000" indent="-108000">
              <a:spcBef>
                <a:spcPts val="360"/>
              </a:spcBef>
              <a:buFont typeface="Arial" pitchFamily="34" charset="0"/>
              <a:buChar char="–"/>
              <a:defRPr/>
            </a:pPr>
            <a:r>
              <a:rPr lang="en-GB" dirty="0"/>
              <a:t>presence or absence of confusion during the recovery period</a:t>
            </a:r>
          </a:p>
          <a:p>
            <a:pPr marL="180000" indent="-108000">
              <a:spcBef>
                <a:spcPts val="360"/>
              </a:spcBef>
              <a:buFont typeface="Arial" pitchFamily="34" charset="0"/>
              <a:buChar char="–"/>
              <a:defRPr/>
            </a:pPr>
            <a:r>
              <a:rPr lang="en-GB" dirty="0"/>
              <a:t>weakness down one side during the recovery period.</a:t>
            </a:r>
            <a:r>
              <a:rPr lang="en-GB" b="1" dirty="0"/>
              <a:t> [1.1.1.2]</a:t>
            </a:r>
          </a:p>
          <a:p>
            <a:pPr>
              <a:spcBef>
                <a:spcPts val="360"/>
              </a:spcBef>
              <a:spcAft>
                <a:spcPts val="363"/>
              </a:spcAft>
              <a:buFontTx/>
              <a:buChar char="•"/>
              <a:defRPr/>
            </a:pPr>
            <a:r>
              <a:rPr lang="en-GB" dirty="0"/>
              <a:t> If TLoC is secondary to a condition that requires immediate action, use clinical judgement to determine appropriate management and the urgency of treatment.</a:t>
            </a:r>
            <a:r>
              <a:rPr lang="en-GB" b="1" dirty="0"/>
              <a:t> [1.1.4.1]</a:t>
            </a:r>
            <a:endParaRPr lang="en-GB" dirty="0"/>
          </a:p>
        </p:txBody>
      </p:sp>
      <p:sp>
        <p:nvSpPr>
          <p:cNvPr id="22532" name="Slide Number Placeholder 3">
            <a:extLst>
              <a:ext uri="{FF2B5EF4-FFF2-40B4-BE49-F238E27FC236}">
                <a16:creationId xmlns:a16="http://schemas.microsoft.com/office/drawing/2014/main" id="{EDA89CE9-DE34-413D-9A40-65B9F63B58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B63EC638-B2AB-4735-A7E7-8CD5469CFE70}" type="slidenum">
              <a:rPr lang="en-GB" altLang="en-US" sz="1200">
                <a:solidFill>
                  <a:srgbClr val="000000"/>
                </a:solidFill>
              </a:rPr>
              <a:pPr eaLnBrk="1" hangingPunct="1">
                <a:spcBef>
                  <a:spcPct val="0"/>
                </a:spcBef>
              </a:pPr>
              <a:t>4</a:t>
            </a:fld>
            <a:endParaRPr lang="en-GB"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83B965F-8A65-43B5-BB79-0DE244F9924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E76D2858-E96A-4A61-B180-7B703D3497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a:latin typeface="Arial" panose="020B0604020202020204" pitchFamily="34" charset="0"/>
              </a:rPr>
              <a:t>NOTES FOR PRESENTERS:</a:t>
            </a:r>
          </a:p>
          <a:p>
            <a:pPr eaLnBrk="1" hangingPunct="1">
              <a:spcBef>
                <a:spcPct val="0"/>
              </a:spcBef>
            </a:pPr>
            <a:r>
              <a:rPr lang="en-GB" altLang="en-US" b="1">
                <a:latin typeface="Arial" panose="020B0604020202020204" pitchFamily="34" charset="0"/>
              </a:rPr>
              <a:t>Key points to raise:</a:t>
            </a:r>
          </a:p>
          <a:p>
            <a:pPr>
              <a:spcBef>
                <a:spcPts val="363"/>
              </a:spcBef>
              <a:buFontTx/>
              <a:buChar char="•"/>
            </a:pPr>
            <a:r>
              <a:rPr lang="en-GB" altLang="en-US">
                <a:latin typeface="Arial" panose="020B0604020202020204" pitchFamily="34" charset="0"/>
              </a:rPr>
              <a:t>  Use information gathered from all accounts of the suspected TLoC (see recommendation 1.1.1.2) to confirm whether or not TLoC has occurred. If this is uncertain it should be assumed that they had </a:t>
            </a:r>
            <a:r>
              <a:rPr lang="en-GB" altLang="en-US" b="1">
                <a:latin typeface="Arial" panose="020B0604020202020204" pitchFamily="34" charset="0"/>
              </a:rPr>
              <a:t>TLoC until proven otherwise</a:t>
            </a:r>
            <a:r>
              <a:rPr lang="en-GB" altLang="en-US">
                <a:latin typeface="Arial" panose="020B0604020202020204" pitchFamily="34" charset="0"/>
              </a:rPr>
              <a:t>. But, if the person </a:t>
            </a:r>
            <a:r>
              <a:rPr lang="en-GB" altLang="en-US" b="1">
                <a:latin typeface="Arial" panose="020B0604020202020204" pitchFamily="34" charset="0"/>
              </a:rPr>
              <a:t>did not </a:t>
            </a:r>
            <a:r>
              <a:rPr lang="en-GB" altLang="en-US">
                <a:latin typeface="Arial" panose="020B0604020202020204" pitchFamily="34" charset="0"/>
              </a:rPr>
              <a:t>have TLoC, instigate suitable management (for example, if the person is determined to have had a fall, rather than TLoC, refer to ‘Falls: the assessment and prevention of falls in older people’ [NICE clinical guideline 21]). </a:t>
            </a:r>
            <a:r>
              <a:rPr lang="en-GB" altLang="en-US" b="1">
                <a:latin typeface="Arial" panose="020B0604020202020204" pitchFamily="34" charset="0"/>
              </a:rPr>
              <a:t>[1.1.1.4]</a:t>
            </a:r>
          </a:p>
          <a:p>
            <a:pPr>
              <a:spcBef>
                <a:spcPts val="363"/>
              </a:spcBef>
            </a:pPr>
            <a:r>
              <a:rPr lang="en-GB" altLang="en-US">
                <a:latin typeface="Arial" panose="020B0604020202020204" pitchFamily="34" charset="0"/>
              </a:rPr>
              <a:t>If following the account TLoC is confirmed or remains uncertain...</a:t>
            </a:r>
            <a:endParaRPr lang="en-GB" altLang="en-US" b="1">
              <a:latin typeface="Arial" panose="020B0604020202020204" pitchFamily="34" charset="0"/>
            </a:endParaRPr>
          </a:p>
          <a:p>
            <a:pPr>
              <a:spcBef>
                <a:spcPts val="363"/>
              </a:spcBef>
              <a:buFontTx/>
              <a:buChar char="•"/>
            </a:pPr>
            <a:r>
              <a:rPr lang="en-GB" altLang="en-US">
                <a:latin typeface="Arial" panose="020B0604020202020204" pitchFamily="34" charset="0"/>
              </a:rPr>
              <a:t>Assess and record:</a:t>
            </a:r>
          </a:p>
          <a:p>
            <a:pPr marL="179388" lvl="1" indent="-107950">
              <a:spcBef>
                <a:spcPts val="363"/>
              </a:spcBef>
              <a:buFont typeface="Arial" panose="020B0604020202020204" pitchFamily="34" charset="0"/>
              <a:buChar char="–"/>
            </a:pPr>
            <a:r>
              <a:rPr lang="en-GB" altLang="en-US">
                <a:latin typeface="Arial" panose="020B0604020202020204" pitchFamily="34" charset="0"/>
              </a:rPr>
              <a:t>details of any previous TLoC, including number and frequency</a:t>
            </a:r>
          </a:p>
          <a:p>
            <a:pPr marL="179388" lvl="1" indent="-107950">
              <a:spcBef>
                <a:spcPts val="363"/>
              </a:spcBef>
              <a:buFont typeface="Arial" panose="020B0604020202020204" pitchFamily="34" charset="0"/>
              <a:buChar char="–"/>
            </a:pPr>
            <a:r>
              <a:rPr lang="en-GB" altLang="en-US">
                <a:latin typeface="Arial" panose="020B0604020202020204" pitchFamily="34" charset="0"/>
              </a:rPr>
              <a:t>the person’s medical history and any family history of cardiac disease (for example, personal history of heart disease and family history of sudden cardiac death)</a:t>
            </a:r>
          </a:p>
          <a:p>
            <a:pPr marL="179388" lvl="1" indent="-107950">
              <a:spcBef>
                <a:spcPts val="363"/>
              </a:spcBef>
              <a:buFont typeface="Arial" panose="020B0604020202020204" pitchFamily="34" charset="0"/>
              <a:buChar char="–"/>
            </a:pPr>
            <a:r>
              <a:rPr lang="en-GB" altLang="en-US">
                <a:latin typeface="Arial" panose="020B0604020202020204" pitchFamily="34" charset="0"/>
              </a:rPr>
              <a:t>current medication that may have contributed to TLoC (for example, diuretics)</a:t>
            </a:r>
          </a:p>
          <a:p>
            <a:pPr marL="179388" lvl="1" indent="-107950">
              <a:spcBef>
                <a:spcPts val="363"/>
              </a:spcBef>
              <a:buFont typeface="Arial" panose="020B0604020202020204" pitchFamily="34" charset="0"/>
              <a:buChar char="–"/>
            </a:pPr>
            <a:r>
              <a:rPr lang="en-GB" altLang="en-US">
                <a:latin typeface="Arial" panose="020B0604020202020204" pitchFamily="34" charset="0"/>
              </a:rPr>
              <a:t>vital signs (for example, pulse rate, respiratory rate and temperature) – repeat if clinically indicated</a:t>
            </a:r>
          </a:p>
          <a:p>
            <a:pPr marL="179388" lvl="1" indent="-107950">
              <a:spcBef>
                <a:spcPts val="363"/>
              </a:spcBef>
              <a:buFont typeface="Arial" panose="020B0604020202020204" pitchFamily="34" charset="0"/>
              <a:buChar char="–"/>
            </a:pPr>
            <a:r>
              <a:rPr lang="en-GB" altLang="en-US">
                <a:latin typeface="Arial" panose="020B0604020202020204" pitchFamily="34" charset="0"/>
              </a:rPr>
              <a:t>lying (supine) and standing blood pressure if clinically appropriate</a:t>
            </a:r>
          </a:p>
          <a:p>
            <a:pPr marL="179388" lvl="1" indent="-107950">
              <a:spcBef>
                <a:spcPts val="363"/>
              </a:spcBef>
              <a:buFont typeface="Arial" panose="020B0604020202020204" pitchFamily="34" charset="0"/>
              <a:buChar char="–"/>
            </a:pPr>
            <a:r>
              <a:rPr lang="en-GB" altLang="en-US">
                <a:latin typeface="Arial" panose="020B0604020202020204" pitchFamily="34" charset="0"/>
              </a:rPr>
              <a:t>other cardiovascular and neurological signs. </a:t>
            </a:r>
            <a:r>
              <a:rPr lang="en-GB" altLang="en-US" b="1">
                <a:latin typeface="Arial" panose="020B0604020202020204" pitchFamily="34" charset="0"/>
              </a:rPr>
              <a:t>[1.1.2.1]</a:t>
            </a:r>
          </a:p>
          <a:p>
            <a:pPr marL="179388" lvl="1" indent="-107950">
              <a:spcBef>
                <a:spcPts val="363"/>
              </a:spcBef>
              <a:buFont typeface="Arial" panose="020B0604020202020204" pitchFamily="34" charset="0"/>
              <a:buChar char="–"/>
            </a:pPr>
            <a:r>
              <a:rPr lang="en-GB" altLang="en-US" b="1">
                <a:latin typeface="Arial" panose="020B0604020202020204" pitchFamily="34" charset="0"/>
              </a:rPr>
              <a:t>12-lead ECG </a:t>
            </a:r>
            <a:r>
              <a:rPr lang="en-GB" altLang="en-US">
                <a:latin typeface="Arial" panose="020B0604020202020204" pitchFamily="34" charset="0"/>
              </a:rPr>
              <a:t>(see slide 6 or 7 and recommendations 1.2.2.2. and 1.2.2.3 for further information</a:t>
            </a:r>
            <a:r>
              <a:rPr lang="en-GB" altLang="en-US" b="1">
                <a:latin typeface="Arial" panose="020B0604020202020204" pitchFamily="34" charset="0"/>
              </a:rPr>
              <a:t>)</a:t>
            </a:r>
          </a:p>
          <a:p>
            <a:pPr marL="179388" lvl="1" indent="-107950">
              <a:spcBef>
                <a:spcPts val="363"/>
              </a:spcBef>
              <a:buFont typeface="Arial" panose="020B0604020202020204" pitchFamily="34" charset="0"/>
              <a:buChar char="–"/>
            </a:pPr>
            <a:r>
              <a:rPr lang="en-GB" altLang="en-US" b="1">
                <a:latin typeface="Arial" panose="020B0604020202020204" pitchFamily="34" charset="0"/>
              </a:rPr>
              <a:t> </a:t>
            </a:r>
            <a:r>
              <a:rPr lang="en-GB" altLang="en-US">
                <a:latin typeface="Arial" panose="020B0604020202020204" pitchFamily="34" charset="0"/>
              </a:rPr>
              <a:t>Repeated vital signs should be completed on scene or en route to hospital</a:t>
            </a:r>
          </a:p>
          <a:p>
            <a:pPr marL="0" lvl="4">
              <a:spcBef>
                <a:spcPts val="363"/>
              </a:spcBef>
              <a:buFontTx/>
              <a:buChar char="•"/>
            </a:pPr>
            <a:r>
              <a:rPr lang="en-GB" altLang="en-US">
                <a:latin typeface="Arial" panose="020B0604020202020204" pitchFamily="34" charset="0"/>
              </a:rPr>
              <a:t> If during the initial assessment, there is suspicion of an underlying problem causing TLoC, or additional to TLoC, carry out </a:t>
            </a:r>
            <a:r>
              <a:rPr lang="en-GB" altLang="en-US" b="1">
                <a:latin typeface="Arial" panose="020B0604020202020204" pitchFamily="34" charset="0"/>
              </a:rPr>
              <a:t>relevant</a:t>
            </a:r>
            <a:r>
              <a:rPr lang="en-GB" altLang="en-US">
                <a:latin typeface="Arial" panose="020B0604020202020204" pitchFamily="34" charset="0"/>
              </a:rPr>
              <a:t> examinations and investigations (for example, check blood glucose levels if diabetic hypoglycaemia is suspected, or haemoglobin levels if anaemia or bleeding is suspected. </a:t>
            </a:r>
            <a:r>
              <a:rPr lang="en-GB" altLang="en-US" b="1">
                <a:latin typeface="Arial" panose="020B0604020202020204" pitchFamily="34" charset="0"/>
              </a:rPr>
              <a:t>[1.1.2.4]</a:t>
            </a:r>
            <a:r>
              <a:rPr lang="en-GB" altLang="en-US">
                <a:latin typeface="Arial" panose="020B0604020202020204" pitchFamily="34" charset="0"/>
              </a:rPr>
              <a:t> (recommendation not in full)</a:t>
            </a:r>
            <a:endParaRPr lang="en-GB" altLang="en-US" b="1">
              <a:latin typeface="Arial" panose="020B0604020202020204" pitchFamily="34" charset="0"/>
            </a:endParaRPr>
          </a:p>
          <a:p>
            <a:pPr marL="0" lvl="2">
              <a:spcBef>
                <a:spcPts val="363"/>
              </a:spcBef>
              <a:buFontTx/>
              <a:buChar char="•"/>
            </a:pPr>
            <a:r>
              <a:rPr lang="en-GB" altLang="en-US" b="1">
                <a:latin typeface="Arial" panose="020B0604020202020204" pitchFamily="34" charset="0"/>
              </a:rPr>
              <a:t> </a:t>
            </a:r>
            <a:r>
              <a:rPr lang="en-GB" altLang="en-US">
                <a:latin typeface="Arial" panose="020B0604020202020204" pitchFamily="34" charset="0"/>
              </a:rPr>
              <a:t>If TLoC is secondary to a condition that requires immediate action, use clinical judgement to determine appropriate management and the urgency of treatment. </a:t>
            </a:r>
            <a:r>
              <a:rPr lang="en-GB" altLang="en-US" b="1">
                <a:latin typeface="Arial" panose="020B0604020202020204" pitchFamily="34" charset="0"/>
              </a:rPr>
              <a:t>[1.1.4.1]</a:t>
            </a:r>
            <a:endParaRPr lang="en-GB"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64B2580B-7517-4365-A659-9D0B5F8E1F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FEB761A6-E604-43C4-84AE-4DD2B1E277CE}" type="slidenum">
              <a:rPr lang="en-GB" altLang="en-US" sz="1200">
                <a:solidFill>
                  <a:srgbClr val="000000"/>
                </a:solidFill>
              </a:rPr>
              <a:pPr eaLnBrk="1" hangingPunct="1">
                <a:spcBef>
                  <a:spcPct val="0"/>
                </a:spcBef>
              </a:pPr>
              <a:t>5</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8EA42C-CABD-4BD3-8AE3-023A35278EC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2DBBF1C-6AA3-4156-B25D-F72748F5E90B}"/>
              </a:ext>
            </a:extLst>
          </p:cNvPr>
          <p:cNvSpPr>
            <a:spLocks noGrp="1" noChangeArrowheads="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 1.1.2.2 in full:</a:t>
            </a:r>
          </a:p>
          <a:p>
            <a:pPr>
              <a:buFont typeface="Arial" pitchFamily="34" charset="0"/>
              <a:buChar char="•"/>
              <a:defRPr/>
            </a:pPr>
            <a:r>
              <a:rPr lang="en-GB" dirty="0"/>
              <a:t> Record a 12-lead electrocardiogram (ECG) using automated interpretation. Treat as a red flag (see recommendation 1.1.4.2) if any of the following abnormalities are reported on the ECG printout:</a:t>
            </a:r>
          </a:p>
          <a:p>
            <a:pPr marL="180000" indent="-108000">
              <a:buFont typeface="Arial" pitchFamily="34" charset="0"/>
              <a:buChar char="–"/>
              <a:tabLst>
                <a:tab pos="180000" algn="l"/>
              </a:tabLst>
              <a:defRPr/>
            </a:pPr>
            <a:r>
              <a:rPr lang="en-GB" dirty="0"/>
              <a:t>conduction abnormality (for example, complete right or left bundle branch block or any degree of heart block)</a:t>
            </a:r>
          </a:p>
          <a:p>
            <a:pPr marL="180000" indent="-108000">
              <a:buFont typeface="Arial" pitchFamily="34" charset="0"/>
              <a:buChar char="–"/>
              <a:tabLst>
                <a:tab pos="180000" algn="l"/>
              </a:tabLst>
              <a:defRPr/>
            </a:pPr>
            <a:r>
              <a:rPr lang="en-GB" dirty="0"/>
              <a:t>evidence of a long or short QT interval, </a:t>
            </a:r>
            <a:r>
              <a:rPr lang="en-GB" b="1" dirty="0"/>
              <a:t>or</a:t>
            </a:r>
            <a:r>
              <a:rPr lang="en-GB" dirty="0"/>
              <a:t> </a:t>
            </a:r>
          </a:p>
          <a:p>
            <a:pPr marL="180000" indent="-108000">
              <a:buFont typeface="Arial" pitchFamily="34" charset="0"/>
              <a:buChar char="–"/>
              <a:tabLst>
                <a:tab pos="180000" algn="l"/>
              </a:tabLst>
              <a:defRPr/>
            </a:pPr>
            <a:r>
              <a:rPr lang="en-GB" dirty="0"/>
              <a:t>any ST segment or T wave abnormalities. </a:t>
            </a:r>
            <a:endParaRPr lang="en-GB" b="1" dirty="0"/>
          </a:p>
          <a:p>
            <a:pPr marL="0" lvl="1">
              <a:defRPr/>
            </a:pPr>
            <a:endParaRPr lang="en-GB" b="1" dirty="0"/>
          </a:p>
          <a:p>
            <a:pPr marL="0" lvl="1">
              <a:defRPr/>
            </a:pPr>
            <a:r>
              <a:rPr lang="en-GB" b="1" dirty="0"/>
              <a:t>Additional ambulance service information </a:t>
            </a:r>
          </a:p>
          <a:p>
            <a:pPr marL="0" lvl="1">
              <a:defRPr/>
            </a:pPr>
            <a:r>
              <a:rPr lang="en-GB" b="1" dirty="0"/>
              <a:t>NOTE -  This is </a:t>
            </a:r>
            <a:r>
              <a:rPr lang="en-GB" b="1" u="sng" cap="all" dirty="0"/>
              <a:t>not</a:t>
            </a:r>
            <a:r>
              <a:rPr lang="en-GB" b="1" cap="all" dirty="0"/>
              <a:t> </a:t>
            </a:r>
            <a:r>
              <a:rPr lang="en-GB" b="1" dirty="0"/>
              <a:t>NICE guidance</a:t>
            </a:r>
            <a:endParaRPr lang="en-GB" dirty="0"/>
          </a:p>
          <a:p>
            <a:pPr marL="0" lvl="1">
              <a:defRPr/>
            </a:pPr>
            <a:r>
              <a:rPr lang="en-GB" dirty="0"/>
              <a:t>If TLoC is uncertain or confirmed a 12-lead ECG should be recorded. A machine with automated interpretation is preferred as this will ‘flag up’ the more unusual abnormalities which some pre-hospital personnel may not be familiar with.</a:t>
            </a:r>
          </a:p>
          <a:p>
            <a:pPr marL="0" lvl="1">
              <a:defRPr/>
            </a:pPr>
            <a:endParaRPr lang="en-GB" dirty="0"/>
          </a:p>
          <a:p>
            <a:pPr marL="0" lvl="1">
              <a:defRPr/>
            </a:pPr>
            <a:r>
              <a:rPr lang="en-GB" dirty="0"/>
              <a:t>When NICE recommend referral to a specialist within 24 hours, this means that the ambulance service should convey the patient to the emergency department and the emergency department will make that referral.</a:t>
            </a:r>
          </a:p>
        </p:txBody>
      </p:sp>
      <p:sp>
        <p:nvSpPr>
          <p:cNvPr id="24580" name="Slide Number Placeholder 3">
            <a:extLst>
              <a:ext uri="{FF2B5EF4-FFF2-40B4-BE49-F238E27FC236}">
                <a16:creationId xmlns:a16="http://schemas.microsoft.com/office/drawing/2014/main" id="{A64CBB88-0890-4E6C-B208-BB14703A10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C376F89B-E198-4FD5-A1B2-8E103AD3EED6}" type="slidenum">
              <a:rPr lang="en-GB" altLang="en-US" sz="1200">
                <a:solidFill>
                  <a:srgbClr val="000000"/>
                </a:solidFill>
              </a:rPr>
              <a:pPr eaLnBrk="1" hangingPunct="1">
                <a:spcBef>
                  <a:spcPct val="0"/>
                </a:spcBef>
              </a:pPr>
              <a:t>6</a:t>
            </a:fld>
            <a:endParaRPr lang="en-GB"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7BF7076-5A15-490E-ADBD-0FD1BDFD904C}"/>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4F8F6D74-2F95-43AF-815F-B829F8016F17}"/>
              </a:ext>
            </a:extLst>
          </p:cNvPr>
          <p:cNvSpPr>
            <a:spLocks noGrp="1"/>
          </p:cNvSpPr>
          <p:nvPr>
            <p:ph type="body" idx="1"/>
          </p:nvPr>
        </p:nvSpPr>
        <p:spPr>
          <a:xfrm>
            <a:off x="428625" y="4611688"/>
            <a:ext cx="5832475" cy="4968875"/>
          </a:xfrm>
          <a:ln/>
        </p:spPr>
        <p:txBody>
          <a:bodyPr/>
          <a:lstStyle/>
          <a:p>
            <a:pPr eaLnBrk="1" hangingPunct="1">
              <a:spcBef>
                <a:spcPts val="0"/>
              </a:spcBef>
              <a:defRPr/>
            </a:pPr>
            <a:r>
              <a:rPr lang="en-GB" b="1" dirty="0"/>
              <a:t>NOTES FOR PRESENTERS:</a:t>
            </a:r>
          </a:p>
          <a:p>
            <a:pPr eaLnBrk="1" hangingPunct="1">
              <a:spcBef>
                <a:spcPts val="0"/>
              </a:spcBef>
              <a:defRPr/>
            </a:pPr>
            <a:r>
              <a:rPr lang="en-GB" b="1" dirty="0"/>
              <a:t>Key points to raise:</a:t>
            </a:r>
          </a:p>
          <a:p>
            <a:pPr>
              <a:spcBef>
                <a:spcPts val="0"/>
              </a:spcBef>
              <a:buFont typeface="Arial" pitchFamily="34" charset="0"/>
              <a:buChar char="•"/>
              <a:defRPr/>
            </a:pPr>
            <a:r>
              <a:rPr lang="en-GB" dirty="0"/>
              <a:t> If a 12-lead ECG with automated interpretation is not available, take a manual 12-lead ECG reading and have this reviewed by a healthcare professional trained and competent* in identifying the following abnormalities.</a:t>
            </a:r>
          </a:p>
          <a:p>
            <a:pPr marL="180000" lvl="1" indent="-108000">
              <a:spcBef>
                <a:spcPts val="0"/>
              </a:spcBef>
              <a:buFont typeface="Arial" pitchFamily="34" charset="0"/>
              <a:buChar char="–"/>
              <a:tabLst>
                <a:tab pos="180000" algn="l"/>
              </a:tabLst>
              <a:defRPr/>
            </a:pPr>
            <a:r>
              <a:rPr lang="en-GB" dirty="0"/>
              <a:t>Inappropriate persistent bradycardia; any ventricular arrhythmia (including ventricular ectopic beats); long QT (corrected QT &gt; 450 ms) and short QT (corrected QT &lt; 350 ms) intervals;  Brugada syndrome; ventricular pre-excitation (part of Wolff-Parkinson-White syndrome); left or right ventricular hypertrophy; abnormal T wave inversion; pathological Q waves; atrial arrhythmia (sustained); paced rhythm. </a:t>
            </a:r>
            <a:r>
              <a:rPr lang="en-GB" b="1" dirty="0"/>
              <a:t>[1.1.2.3]</a:t>
            </a:r>
          </a:p>
          <a:p>
            <a:pPr marL="0" lvl="1">
              <a:spcBef>
                <a:spcPts val="0"/>
              </a:spcBef>
              <a:buFont typeface="Arial" pitchFamily="34" charset="0"/>
              <a:buChar char="•"/>
              <a:defRPr/>
            </a:pPr>
            <a:r>
              <a:rPr lang="en-GB" b="1" dirty="0"/>
              <a:t> </a:t>
            </a:r>
            <a:r>
              <a:rPr lang="en-GB" dirty="0"/>
              <a:t>Anyone with TLoC who has any of these ECG abnormalities should be referred urgently for specialist cardiovascular assessment by an appropriate specialist within 24 hours </a:t>
            </a:r>
            <a:r>
              <a:rPr lang="en-GB" b="1" dirty="0"/>
              <a:t>[1.1.4.2 modified]</a:t>
            </a:r>
            <a:r>
              <a:rPr lang="en-GB" dirty="0"/>
              <a:t> </a:t>
            </a:r>
          </a:p>
          <a:p>
            <a:pPr marL="0" lvl="1">
              <a:spcBef>
                <a:spcPts val="0"/>
              </a:spcBef>
              <a:defRPr/>
            </a:pPr>
            <a:endParaRPr lang="en-GB" dirty="0"/>
          </a:p>
          <a:p>
            <a:pPr eaLnBrk="1" hangingPunct="1">
              <a:spcBef>
                <a:spcPts val="0"/>
              </a:spcBef>
              <a:defRPr/>
            </a:pPr>
            <a:r>
              <a:rPr lang="en-GB" b="1" dirty="0"/>
              <a:t>Additional ambulance service information. This is not a specific NICE recommendation</a:t>
            </a:r>
            <a:endParaRPr lang="en-GB" dirty="0"/>
          </a:p>
          <a:p>
            <a:pPr eaLnBrk="1" hangingPunct="1">
              <a:spcBef>
                <a:spcPts val="0"/>
              </a:spcBef>
              <a:defRPr/>
            </a:pPr>
            <a:r>
              <a:rPr lang="en-GB" dirty="0"/>
              <a:t>* may be the attending paramedic/EMT if very competent in ECG interpretation, but for identification of the less common abnormalities the opinion of an experienced doctor/cardiologist/specialist nurse will be required.</a:t>
            </a:r>
          </a:p>
          <a:p>
            <a:pPr eaLnBrk="1" hangingPunct="1">
              <a:spcBef>
                <a:spcPts val="0"/>
              </a:spcBef>
              <a:defRPr/>
            </a:pPr>
            <a:r>
              <a:rPr lang="en-GB" b="1" dirty="0"/>
              <a:t>Inappropriate bradycardia </a:t>
            </a:r>
            <a:r>
              <a:rPr lang="en-GB" dirty="0"/>
              <a:t>would be a bradycardia in someone who is not a very fit athlete, or a patient on medication such as beta blockers which slows the heart rate. </a:t>
            </a:r>
            <a:r>
              <a:rPr lang="en-GB" b="1" dirty="0"/>
              <a:t>Any ventricular arrhythmia </a:t>
            </a:r>
            <a:r>
              <a:rPr lang="en-GB" dirty="0"/>
              <a:t>– this can be ascertained in most cases by the width of the QRS complex. If &gt;120 msecs or 3 small squares then likely to be ventricular in origin (in the absence of delayed conduction such as LBBB). </a:t>
            </a:r>
            <a:r>
              <a:rPr lang="en-GB" b="1" dirty="0"/>
              <a:t>Long QT </a:t>
            </a:r>
            <a:r>
              <a:rPr lang="en-GB" dirty="0"/>
              <a:t>– look at QTc at top of ECG as this provides the ‘corrected QT length’ against heart rate.  Type 2 Long QT is associated with sudden death after a sudden noise such as an alarm clock – ask about ‘sudden noises’ as part of the history taking. </a:t>
            </a:r>
            <a:r>
              <a:rPr lang="en-GB" b="1" dirty="0"/>
              <a:t>Brugada syndrome </a:t>
            </a:r>
            <a:r>
              <a:rPr lang="en-GB" dirty="0"/>
              <a:t>– this rare hereditary heart condition presents as cove shaped ST elevation in V1 and V2 which may look like RBBB and is accompanied by inverted T wave. </a:t>
            </a:r>
            <a:r>
              <a:rPr lang="en-GB" b="1" dirty="0"/>
              <a:t>Ventricular pre-excitation </a:t>
            </a:r>
            <a:r>
              <a:rPr lang="en-GB" dirty="0"/>
              <a:t>– may present with short PR interval and ‘delta wave’ on upstroke of R wave. </a:t>
            </a:r>
            <a:r>
              <a:rPr lang="en-GB" b="1" dirty="0"/>
              <a:t>Left or right ventricular hypertrophy </a:t>
            </a:r>
            <a:r>
              <a:rPr lang="en-GB" dirty="0"/>
              <a:t>– usually presents as tall R waves and deep S waves in chest leads. Some cases of cardiomyopathy may just have pathological Q waves and inverted T waves without the large QRS complexes. </a:t>
            </a:r>
            <a:r>
              <a:rPr lang="en-GB" b="1" dirty="0"/>
              <a:t>Abnormal T wave inversion </a:t>
            </a:r>
            <a:r>
              <a:rPr lang="en-GB" dirty="0"/>
              <a:t>– inverted T waves in leads I, II and V2-V6 are usually abnormal.  </a:t>
            </a:r>
            <a:r>
              <a:rPr lang="en-GB" b="1" dirty="0"/>
              <a:t>Pathological Q waves</a:t>
            </a:r>
            <a:r>
              <a:rPr lang="en-GB" b="1" dirty="0">
                <a:cs typeface="Arial" pitchFamily="34" charset="0"/>
              </a:rPr>
              <a:t> </a:t>
            </a:r>
            <a:r>
              <a:rPr lang="en-GB" dirty="0">
                <a:cs typeface="Arial" pitchFamily="34" charset="0"/>
              </a:rPr>
              <a:t>(&gt; 1 small square wide or &gt; 2 small squares deep). </a:t>
            </a:r>
            <a:r>
              <a:rPr lang="en-GB" b="1" dirty="0"/>
              <a:t>Paced rhythm</a:t>
            </a:r>
            <a:r>
              <a:rPr lang="en-GB" dirty="0"/>
              <a:t> </a:t>
            </a:r>
            <a:r>
              <a:rPr lang="en-GB" dirty="0">
                <a:cs typeface="Arial" pitchFamily="34" charset="0"/>
              </a:rPr>
              <a:t>(broad with pacing spikes before each QRS).</a:t>
            </a:r>
            <a:endParaRPr lang="en-GB" dirty="0"/>
          </a:p>
        </p:txBody>
      </p:sp>
      <p:sp>
        <p:nvSpPr>
          <p:cNvPr id="25604" name="Slide Number Placeholder 3">
            <a:extLst>
              <a:ext uri="{FF2B5EF4-FFF2-40B4-BE49-F238E27FC236}">
                <a16:creationId xmlns:a16="http://schemas.microsoft.com/office/drawing/2014/main" id="{59C764C6-D5EE-420F-8553-FC49FE5252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4634854D-6AC8-4E0B-8EE4-F9948714F9E6}" type="slidenum">
              <a:rPr lang="en-GB" altLang="en-US" sz="1200">
                <a:solidFill>
                  <a:srgbClr val="000000"/>
                </a:solidFill>
              </a:rPr>
              <a:pPr eaLnBrk="1" hangingPunct="1">
                <a:spcBef>
                  <a:spcPct val="0"/>
                </a:spcBef>
              </a:pPr>
              <a:t>7</a:t>
            </a:fld>
            <a:endParaRPr lang="en-GB"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F651134-0652-40AA-A2B8-A3313FA8C5BA}"/>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5EB61285-038F-43FF-8178-E3546BB4D522}"/>
              </a:ext>
            </a:extLst>
          </p:cNvPr>
          <p:cNvSpPr>
            <a:spLocks noGrp="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 1.1.4.2 in full :</a:t>
            </a:r>
          </a:p>
          <a:p>
            <a:pPr>
              <a:buFont typeface="Arial" pitchFamily="34" charset="0"/>
              <a:buChar char="•"/>
              <a:defRPr/>
            </a:pPr>
            <a:r>
              <a:rPr lang="en-GB" dirty="0"/>
              <a:t> </a:t>
            </a:r>
            <a:r>
              <a:rPr lang="en-GB" dirty="0">
                <a:latin typeface="Times New Roman"/>
                <a:ea typeface="Times New Roman"/>
              </a:rPr>
              <a:t>Refer urgently for cardiovascular assessment, with the referral reviewed and prioritised by an appropriate specialist within 24 hours</a:t>
            </a:r>
            <a:r>
              <a:rPr lang="en-GB" dirty="0"/>
              <a:t>, anyone with TLoC who also has any of the following.</a:t>
            </a:r>
          </a:p>
          <a:p>
            <a:pPr marL="180000" indent="-108000">
              <a:buFont typeface="Arial" pitchFamily="34" charset="0"/>
              <a:buChar char="–"/>
              <a:tabLst>
                <a:tab pos="180000" algn="l"/>
              </a:tabLst>
              <a:defRPr/>
            </a:pPr>
            <a:r>
              <a:rPr lang="en-GB" dirty="0"/>
              <a:t>An ECG abnormality (see recommendations 1.1.2.2 and 1.1.2.3).</a:t>
            </a:r>
          </a:p>
          <a:p>
            <a:pPr marL="180000" indent="-108000">
              <a:buFont typeface="Arial" pitchFamily="34" charset="0"/>
              <a:buChar char="–"/>
              <a:tabLst>
                <a:tab pos="180000" algn="l"/>
              </a:tabLst>
              <a:defRPr/>
            </a:pPr>
            <a:r>
              <a:rPr lang="en-GB" dirty="0"/>
              <a:t>Heart failure (history or physical signs).</a:t>
            </a:r>
          </a:p>
          <a:p>
            <a:pPr marL="180000" indent="-108000">
              <a:buFont typeface="Arial" pitchFamily="34" charset="0"/>
              <a:buChar char="–"/>
              <a:tabLst>
                <a:tab pos="180000" algn="l"/>
              </a:tabLst>
              <a:defRPr/>
            </a:pPr>
            <a:r>
              <a:rPr lang="en-GB" dirty="0"/>
              <a:t>TLoC during exertion.</a:t>
            </a:r>
          </a:p>
          <a:p>
            <a:pPr marL="180000" indent="-108000">
              <a:buFont typeface="Arial" pitchFamily="34" charset="0"/>
              <a:buChar char="–"/>
              <a:tabLst>
                <a:tab pos="180000" algn="l"/>
              </a:tabLst>
              <a:defRPr/>
            </a:pPr>
            <a:r>
              <a:rPr lang="en-GB" dirty="0"/>
              <a:t>Family history of sudden cardiac death in people aged younger than 40 years and/or an inherited cardiac condition.</a:t>
            </a:r>
          </a:p>
          <a:p>
            <a:pPr marL="180000" indent="-108000">
              <a:buFont typeface="Arial" pitchFamily="34" charset="0"/>
              <a:buChar char="–"/>
              <a:tabLst>
                <a:tab pos="180000" algn="l"/>
              </a:tabLst>
              <a:defRPr/>
            </a:pPr>
            <a:r>
              <a:rPr lang="en-GB" dirty="0"/>
              <a:t>New or unexplained breathlessness.</a:t>
            </a:r>
          </a:p>
          <a:p>
            <a:pPr marL="180000" indent="-108000">
              <a:buFont typeface="Arial" pitchFamily="34" charset="0"/>
              <a:buChar char="–"/>
              <a:tabLst>
                <a:tab pos="180000" algn="l"/>
              </a:tabLst>
              <a:defRPr/>
            </a:pPr>
            <a:r>
              <a:rPr lang="en-GB" dirty="0"/>
              <a:t>A heart murmur.</a:t>
            </a:r>
          </a:p>
          <a:p>
            <a:pPr marL="108000">
              <a:buFont typeface="Arial" pitchFamily="34" charset="0"/>
              <a:buNone/>
              <a:tabLst>
                <a:tab pos="180000" algn="l"/>
              </a:tabLst>
              <a:defRPr/>
            </a:pPr>
            <a:r>
              <a:rPr lang="en-GB" dirty="0"/>
              <a:t>Consider referring within 24 hours for cardiovascular assessment, as above, anyone aged older than 65 years who has experienced TLoC without prodromal symptoms. </a:t>
            </a:r>
            <a:endParaRPr lang="en-GB" b="1" dirty="0"/>
          </a:p>
          <a:p>
            <a:pPr>
              <a:defRPr/>
            </a:pPr>
            <a:endParaRPr lang="en-GB" b="1" dirty="0"/>
          </a:p>
          <a:p>
            <a:pPr>
              <a:defRPr/>
            </a:pPr>
            <a:r>
              <a:rPr lang="en-GB" b="1" dirty="0"/>
              <a:t>Additional ambulance service information</a:t>
            </a:r>
          </a:p>
          <a:p>
            <a:pPr marL="0" lvl="1">
              <a:defRPr/>
            </a:pPr>
            <a:r>
              <a:rPr lang="en-GB" b="1" dirty="0"/>
              <a:t>NOTE -  This is </a:t>
            </a:r>
            <a:r>
              <a:rPr lang="en-GB" b="1" u="sng" cap="all" dirty="0"/>
              <a:t>not</a:t>
            </a:r>
            <a:r>
              <a:rPr lang="en-GB" b="1" cap="all" dirty="0"/>
              <a:t> </a:t>
            </a:r>
            <a:r>
              <a:rPr lang="en-GB" b="1" dirty="0"/>
              <a:t>NICE guidance</a:t>
            </a:r>
            <a:endParaRPr lang="en-GB" dirty="0"/>
          </a:p>
          <a:p>
            <a:pPr>
              <a:defRPr/>
            </a:pPr>
            <a:endParaRPr lang="en-GB" b="1" dirty="0"/>
          </a:p>
          <a:p>
            <a:pPr>
              <a:defRPr/>
            </a:pPr>
            <a:r>
              <a:rPr lang="en-GB" dirty="0"/>
              <a:t>When NICE recommend referral to a specialist within 24 hours, this means that the ambulance service should convey the patient to the emergency department and the emergency department will make that referral.</a:t>
            </a:r>
          </a:p>
        </p:txBody>
      </p:sp>
      <p:sp>
        <p:nvSpPr>
          <p:cNvPr id="26628" name="Slide Number Placeholder 3">
            <a:extLst>
              <a:ext uri="{FF2B5EF4-FFF2-40B4-BE49-F238E27FC236}">
                <a16:creationId xmlns:a16="http://schemas.microsoft.com/office/drawing/2014/main" id="{544DE547-1E32-467B-8556-26816EB14C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213F9D67-282F-41E7-B965-BAD761A4EC97}" type="slidenum">
              <a:rPr lang="en-GB" altLang="en-US" sz="1200">
                <a:solidFill>
                  <a:srgbClr val="000000"/>
                </a:solidFill>
              </a:rPr>
              <a:pPr eaLnBrk="1" hangingPunct="1">
                <a:spcBef>
                  <a:spcPct val="0"/>
                </a:spcBef>
              </a:pPr>
              <a:t>8</a:t>
            </a:fld>
            <a:endParaRPr lang="en-GB"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D08F82-2CF3-4A30-8468-0C69DF5B1CF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F067E24D-05E6-45EF-8BC4-0320CB8754C2}"/>
              </a:ext>
            </a:extLst>
          </p:cNvPr>
          <p:cNvSpPr>
            <a:spLocks noGrp="1"/>
          </p:cNvSpPr>
          <p:nvPr>
            <p:ph type="body" idx="1"/>
          </p:nvPr>
        </p:nvSpPr>
        <p:spPr>
          <a:ln/>
        </p:spPr>
        <p:txBody>
          <a:bodyPr/>
          <a:lstStyle/>
          <a:p>
            <a:pPr eaLnBrk="1" hangingPunct="1">
              <a:lnSpc>
                <a:spcPct val="80000"/>
              </a:lnSpc>
              <a:defRPr/>
            </a:pPr>
            <a:r>
              <a:rPr lang="en-GB" b="1" dirty="0"/>
              <a:t>NOTES FOR PRESENTERS:</a:t>
            </a:r>
          </a:p>
          <a:p>
            <a:pPr eaLnBrk="1" hangingPunct="1">
              <a:lnSpc>
                <a:spcPct val="80000"/>
              </a:lnSpc>
              <a:defRPr/>
            </a:pPr>
            <a:r>
              <a:rPr lang="en-GB" b="1" dirty="0"/>
              <a:t>Recommendations in full:</a:t>
            </a:r>
          </a:p>
          <a:p>
            <a:pPr eaLnBrk="1" hangingPunct="1">
              <a:lnSpc>
                <a:spcPct val="80000"/>
              </a:lnSpc>
              <a:defRPr/>
            </a:pPr>
            <a:r>
              <a:rPr lang="en-GB" dirty="0"/>
              <a:t>If the person presents to the ambulance service, take them to the Emergency Department unless a diagnosis of an uncomplicated faint or situational syncope is clear. </a:t>
            </a:r>
            <a:r>
              <a:rPr lang="en-GB" b="1" dirty="0"/>
              <a:t>[1.1.4.6]</a:t>
            </a:r>
          </a:p>
          <a:p>
            <a:pPr>
              <a:spcBef>
                <a:spcPct val="0"/>
              </a:spcBef>
              <a:spcAft>
                <a:spcPts val="363"/>
              </a:spcAft>
              <a:defRPr/>
            </a:pPr>
            <a:endParaRPr lang="en-US" dirty="0"/>
          </a:p>
          <a:p>
            <a:pPr>
              <a:spcBef>
                <a:spcPct val="0"/>
              </a:spcBef>
              <a:spcAft>
                <a:spcPts val="363"/>
              </a:spcAft>
              <a:defRPr/>
            </a:pPr>
            <a:r>
              <a:rPr lang="en-GB" dirty="0"/>
              <a:t>This slide details how an uncomplicated faint can be diagnosed.  </a:t>
            </a:r>
          </a:p>
          <a:p>
            <a:pPr>
              <a:spcBef>
                <a:spcPct val="0"/>
              </a:spcBef>
              <a:defRPr/>
            </a:pPr>
            <a:endParaRPr lang="en-GB" dirty="0"/>
          </a:p>
          <a:p>
            <a:pPr>
              <a:buFont typeface="Arial" pitchFamily="34" charset="0"/>
              <a:buChar char="•"/>
              <a:defRPr/>
            </a:pPr>
            <a:r>
              <a:rPr lang="en-GB" dirty="0"/>
              <a:t> Diagnose uncomplicated faint (uncomplicated vasovagal syncope) on the basis of the initial assessment when:</a:t>
            </a:r>
          </a:p>
          <a:p>
            <a:pPr marL="180000" indent="-108000">
              <a:buFont typeface="Arial" pitchFamily="34" charset="0"/>
              <a:buChar char="–"/>
              <a:tabLst>
                <a:tab pos="180000" algn="l"/>
              </a:tabLst>
              <a:defRPr/>
            </a:pPr>
            <a:r>
              <a:rPr lang="en-GB" dirty="0"/>
              <a:t>there are no features that suggest an alternative diagnosis (note that brief seizure activity can occur during uncomplicated faints and is not necessarily diagnostic of epilepsy) </a:t>
            </a:r>
            <a:r>
              <a:rPr lang="en-GB" b="1" dirty="0"/>
              <a:t>and</a:t>
            </a:r>
            <a:endParaRPr lang="en-GB" dirty="0"/>
          </a:p>
          <a:p>
            <a:pPr marL="180000" indent="-108000">
              <a:buFont typeface="Arial" pitchFamily="34" charset="0"/>
              <a:buChar char="–"/>
              <a:tabLst>
                <a:tab pos="180000" algn="l"/>
              </a:tabLst>
              <a:defRPr/>
            </a:pPr>
            <a:r>
              <a:rPr lang="en-GB" dirty="0"/>
              <a:t>there are features suggestive of uncomplicated faint (the 3 ‘P’s) such as:</a:t>
            </a:r>
          </a:p>
          <a:p>
            <a:pPr marL="288000" lvl="1" indent="-108000">
              <a:buFont typeface="Arial" pitchFamily="34" charset="0"/>
              <a:buChar char="◊"/>
              <a:tabLst>
                <a:tab pos="180000" algn="l"/>
              </a:tabLst>
              <a:defRPr/>
            </a:pPr>
            <a:r>
              <a:rPr lang="en-GB" b="1" dirty="0"/>
              <a:t>P</a:t>
            </a:r>
            <a:r>
              <a:rPr lang="en-GB" dirty="0"/>
              <a:t>osture – prolonged standing, or similar episodes that have been prevented by lying down</a:t>
            </a:r>
          </a:p>
          <a:p>
            <a:pPr marL="288000" lvl="1" indent="-108000">
              <a:buFont typeface="Arial" pitchFamily="34" charset="0"/>
              <a:buChar char="◊"/>
              <a:tabLst>
                <a:tab pos="180000" algn="l"/>
              </a:tabLst>
              <a:defRPr/>
            </a:pPr>
            <a:r>
              <a:rPr lang="en-GB" b="1" dirty="0"/>
              <a:t>P</a:t>
            </a:r>
            <a:r>
              <a:rPr lang="en-GB" dirty="0"/>
              <a:t>rovoking factors (such as pain or a medical procedure)</a:t>
            </a:r>
          </a:p>
          <a:p>
            <a:pPr marL="288000" lvl="1" indent="-108000">
              <a:buFont typeface="Arial" pitchFamily="34" charset="0"/>
              <a:buChar char="◊"/>
              <a:tabLst>
                <a:tab pos="180000" algn="l"/>
              </a:tabLst>
              <a:defRPr/>
            </a:pPr>
            <a:r>
              <a:rPr lang="en-GB" b="1" dirty="0"/>
              <a:t>P</a:t>
            </a:r>
            <a:r>
              <a:rPr lang="en-GB" dirty="0"/>
              <a:t>rodromal symptoms (such as sweating or feeling warm/hot before TLoC). </a:t>
            </a:r>
            <a:r>
              <a:rPr lang="en-GB" b="1" dirty="0"/>
              <a:t>[1.1.4.3]</a:t>
            </a:r>
          </a:p>
          <a:p>
            <a:pPr>
              <a:spcBef>
                <a:spcPct val="0"/>
              </a:spcBef>
              <a:defRPr/>
            </a:pPr>
            <a:endParaRPr lang="en-GB" dirty="0"/>
          </a:p>
          <a:p>
            <a:pPr>
              <a:spcBef>
                <a:spcPct val="0"/>
              </a:spcBef>
              <a:defRPr/>
            </a:pPr>
            <a:r>
              <a:rPr lang="en-GB" b="1" dirty="0"/>
              <a:t>Additional ambulance service information</a:t>
            </a:r>
          </a:p>
          <a:p>
            <a:pPr marL="0" lvl="1">
              <a:spcBef>
                <a:spcPct val="0"/>
              </a:spcBef>
              <a:defRPr/>
            </a:pPr>
            <a:r>
              <a:rPr lang="en-GB" b="1" dirty="0"/>
              <a:t>NOTE -  This is </a:t>
            </a:r>
            <a:r>
              <a:rPr lang="en-GB" b="1" u="sng" cap="all" dirty="0"/>
              <a:t>not</a:t>
            </a:r>
            <a:r>
              <a:rPr lang="en-GB" b="1" cap="all" dirty="0"/>
              <a:t> </a:t>
            </a:r>
            <a:r>
              <a:rPr lang="en-GB" b="1" dirty="0"/>
              <a:t>NICE guidance</a:t>
            </a:r>
            <a:endParaRPr lang="en-GB" dirty="0"/>
          </a:p>
          <a:p>
            <a:pPr>
              <a:spcBef>
                <a:spcPct val="0"/>
              </a:spcBef>
              <a:buFont typeface="Arial" pitchFamily="34" charset="0"/>
              <a:buChar char="•"/>
              <a:defRPr/>
            </a:pPr>
            <a:r>
              <a:rPr lang="en-GB" dirty="0"/>
              <a:t> Other posture considerations are prolonged sitting</a:t>
            </a:r>
          </a:p>
          <a:p>
            <a:pPr>
              <a:spcBef>
                <a:spcPct val="0"/>
              </a:spcBef>
              <a:buFont typeface="Arial" pitchFamily="34" charset="0"/>
              <a:buChar char="•"/>
              <a:defRPr/>
            </a:pPr>
            <a:r>
              <a:rPr lang="en-GB" dirty="0"/>
              <a:t> Other provoking factors can be fear and emotional distress </a:t>
            </a:r>
          </a:p>
          <a:p>
            <a:pPr>
              <a:spcBef>
                <a:spcPct val="0"/>
              </a:spcBef>
              <a:buFont typeface="Arial" pitchFamily="34" charset="0"/>
              <a:buChar char="•"/>
              <a:defRPr/>
            </a:pPr>
            <a:r>
              <a:rPr lang="en-GB" dirty="0"/>
              <a:t> When the recommendation states ‘there are no features that suggest an alternative diagnosis’, this includes the absence of the listed ECG abnormalities.</a:t>
            </a:r>
            <a:endParaRPr lang="en-US" dirty="0"/>
          </a:p>
        </p:txBody>
      </p:sp>
      <p:sp>
        <p:nvSpPr>
          <p:cNvPr id="27652" name="Slide Number Placeholder 3">
            <a:extLst>
              <a:ext uri="{FF2B5EF4-FFF2-40B4-BE49-F238E27FC236}">
                <a16:creationId xmlns:a16="http://schemas.microsoft.com/office/drawing/2014/main" id="{C362A994-67FF-41CA-8E8E-CE4F69F9F4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fld id="{2E6198C4-2FD4-4FB8-9BC7-A5302C8DBEA9}" type="slidenum">
              <a:rPr lang="en-GB" altLang="en-US" sz="1200">
                <a:solidFill>
                  <a:srgbClr val="000000"/>
                </a:solidFill>
              </a:rPr>
              <a:pPr eaLnBrk="1" hangingPunct="1">
                <a:spcBef>
                  <a:spcPct val="0"/>
                </a:spcBef>
              </a:pPr>
              <a:t>9</a:t>
            </a:fld>
            <a:endParaRPr lang="en-GB"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1722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469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476250"/>
            <a:ext cx="2051050" cy="6192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476250"/>
            <a:ext cx="6005512"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8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19250" y="476250"/>
            <a:ext cx="7200900" cy="1287463"/>
          </a:xfrm>
        </p:spPr>
        <p:txBody>
          <a:bodyPr/>
          <a:lstStyle/>
          <a:p>
            <a:r>
              <a:rPr lang="en-US"/>
              <a:t>Click to edit Master title style</a:t>
            </a:r>
            <a:endParaRPr lang="en-GB"/>
          </a:p>
        </p:txBody>
      </p:sp>
      <p:sp>
        <p:nvSpPr>
          <p:cNvPr id="3" name="Table Placeholder 2"/>
          <p:cNvSpPr>
            <a:spLocks noGrp="1"/>
          </p:cNvSpPr>
          <p:nvPr>
            <p:ph type="tbl" idx="1"/>
          </p:nvPr>
        </p:nvSpPr>
        <p:spPr>
          <a:xfrm>
            <a:off x="611188" y="2060575"/>
            <a:ext cx="8208962" cy="4608513"/>
          </a:xfrm>
        </p:spPr>
        <p:txBody>
          <a:bodyPr/>
          <a:lstStyle/>
          <a:p>
            <a:pPr lvl="0"/>
            <a:r>
              <a:rPr lang="en-US" noProof="0" dirty="0"/>
              <a:t>Click icon to add table</a:t>
            </a:r>
            <a:endParaRPr lang="en-GB" noProof="0" dirty="0"/>
          </a:p>
        </p:txBody>
      </p:sp>
    </p:spTree>
    <p:extLst>
      <p:ext uri="{BB962C8B-B14F-4D97-AF65-F5344CB8AC3E}">
        <p14:creationId xmlns:p14="http://schemas.microsoft.com/office/powerpoint/2010/main" val="404777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94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284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71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2060575"/>
            <a:ext cx="4027487"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1075" y="2060575"/>
            <a:ext cx="4029075"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399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0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246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4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248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819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background">
            <a:extLst>
              <a:ext uri="{FF2B5EF4-FFF2-40B4-BE49-F238E27FC236}">
                <a16:creationId xmlns:a16="http://schemas.microsoft.com/office/drawing/2014/main" id="{9061FF2E-52D4-4096-8560-30E959D946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225"/>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FAB1282-1CAA-4B53-BE2B-ACA05BA5BD51}"/>
              </a:ext>
            </a:extLst>
          </p:cNvPr>
          <p:cNvSpPr>
            <a:spLocks noGrp="1" noChangeArrowheads="1"/>
          </p:cNvSpPr>
          <p:nvPr>
            <p:ph type="title"/>
          </p:nvPr>
        </p:nvSpPr>
        <p:spPr bwMode="auto">
          <a:xfrm>
            <a:off x="1619250" y="476250"/>
            <a:ext cx="72009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E20640B0-78A1-41DC-8CE1-79BD526AA37A}"/>
              </a:ext>
            </a:extLst>
          </p:cNvPr>
          <p:cNvSpPr>
            <a:spLocks noGrp="1" noChangeArrowheads="1"/>
          </p:cNvSpPr>
          <p:nvPr>
            <p:ph type="body" idx="1"/>
          </p:nvPr>
        </p:nvSpPr>
        <p:spPr bwMode="auto">
          <a:xfrm>
            <a:off x="611188" y="2060575"/>
            <a:ext cx="82089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eaLnBrk="1" fontAlgn="base" hangingPunct="1">
        <a:spcBef>
          <a:spcPct val="0"/>
        </a:spcBef>
        <a:spcAft>
          <a:spcPct val="0"/>
        </a:spcAft>
        <a:defRPr sz="3600" b="1">
          <a:solidFill>
            <a:schemeClr val="tx1"/>
          </a:solidFill>
          <a:latin typeface="Arial" charset="0"/>
        </a:defRPr>
      </a:lvl6pPr>
      <a:lvl7pPr marL="914400" algn="r" rtl="0" eaLnBrk="1" fontAlgn="base" hangingPunct="1">
        <a:spcBef>
          <a:spcPct val="0"/>
        </a:spcBef>
        <a:spcAft>
          <a:spcPct val="0"/>
        </a:spcAft>
        <a:defRPr sz="3600" b="1">
          <a:solidFill>
            <a:schemeClr val="tx1"/>
          </a:solidFill>
          <a:latin typeface="Arial" charset="0"/>
        </a:defRPr>
      </a:lvl7pPr>
      <a:lvl8pPr marL="1371600" algn="r" rtl="0" eaLnBrk="1" fontAlgn="base" hangingPunct="1">
        <a:spcBef>
          <a:spcPct val="0"/>
        </a:spcBef>
        <a:spcAft>
          <a:spcPct val="0"/>
        </a:spcAft>
        <a:defRPr sz="3600" b="1">
          <a:solidFill>
            <a:schemeClr val="tx1"/>
          </a:solidFill>
          <a:latin typeface="Arial" charset="0"/>
        </a:defRPr>
      </a:lvl8pPr>
      <a:lvl9pPr marL="1828800" algn="r" rtl="0" eaLnBrk="1" fontAlgn="base" hangingPunct="1">
        <a:spcBef>
          <a:spcPct val="0"/>
        </a:spcBef>
        <a:spcAft>
          <a:spcPct val="0"/>
        </a:spcAft>
        <a:defRPr sz="3600" b="1">
          <a:solidFill>
            <a:schemeClr val="tx1"/>
          </a:solidFill>
          <a:latin typeface="Arial" charset="0"/>
        </a:defRPr>
      </a:lvl9pPr>
    </p:titleStyle>
    <p:bodyStyle>
      <a:lvl1pPr marL="342900" indent="12700" algn="l" rtl="0" eaLnBrk="0" fontAlgn="base" hangingPunct="0">
        <a:spcBef>
          <a:spcPct val="20000"/>
        </a:spcBef>
        <a:spcAft>
          <a:spcPct val="100000"/>
        </a:spcAft>
        <a:defRPr sz="2400">
          <a:solidFill>
            <a:schemeClr val="tx1"/>
          </a:solidFill>
          <a:latin typeface="+mn-lt"/>
          <a:ea typeface="+mn-ea"/>
          <a:cs typeface="+mn-cs"/>
        </a:defRPr>
      </a:lvl1pPr>
      <a:lvl2pPr marL="723900" indent="355600" algn="l" rtl="0" eaLnBrk="0" fontAlgn="base" hangingPunct="0">
        <a:spcBef>
          <a:spcPct val="20000"/>
        </a:spcBef>
        <a:spcAft>
          <a:spcPct val="0"/>
        </a:spcAft>
        <a:buChar char="•"/>
        <a:defRPr sz="2400">
          <a:solidFill>
            <a:schemeClr val="tx1"/>
          </a:solidFill>
          <a:latin typeface="+mn-lt"/>
        </a:defRPr>
      </a:lvl2pPr>
      <a:lvl3pPr marL="1487488" indent="-228600" algn="l" rtl="0" eaLnBrk="0" fontAlgn="base" hangingPunct="0">
        <a:spcBef>
          <a:spcPct val="20000"/>
        </a:spcBef>
        <a:spcAft>
          <a:spcPct val="0"/>
        </a:spcAft>
        <a:defRPr sz="1600">
          <a:solidFill>
            <a:schemeClr val="tx1"/>
          </a:solidFill>
          <a:latin typeface="+mn-lt"/>
        </a:defRPr>
      </a:lvl3pPr>
      <a:lvl4pPr marL="1895475" indent="-228600" algn="l" rtl="0" eaLnBrk="0" fontAlgn="base" hangingPunct="0">
        <a:spcBef>
          <a:spcPct val="20000"/>
        </a:spcBef>
        <a:spcAft>
          <a:spcPct val="0"/>
        </a:spcAft>
        <a:defRPr sz="1400">
          <a:solidFill>
            <a:schemeClr val="tx1"/>
          </a:solidFill>
          <a:latin typeface="+mn-lt"/>
        </a:defRPr>
      </a:lvl4pPr>
      <a:lvl5pPr marL="2303463" indent="-228600" algn="l" rtl="0" eaLnBrk="0" fontAlgn="base" hangingPunct="0">
        <a:spcBef>
          <a:spcPct val="20000"/>
        </a:spcBef>
        <a:spcAft>
          <a:spcPct val="0"/>
        </a:spcAft>
        <a:defRPr sz="1400">
          <a:solidFill>
            <a:schemeClr val="tx1"/>
          </a:solidFill>
          <a:latin typeface="+mn-lt"/>
        </a:defRPr>
      </a:lvl5pPr>
      <a:lvl6pPr marL="2760663" indent="-228600" algn="l" rtl="0" eaLnBrk="1" fontAlgn="base" hangingPunct="1">
        <a:spcBef>
          <a:spcPct val="20000"/>
        </a:spcBef>
        <a:spcAft>
          <a:spcPct val="0"/>
        </a:spcAft>
        <a:defRPr sz="1400">
          <a:solidFill>
            <a:schemeClr val="tx1"/>
          </a:solidFill>
          <a:latin typeface="+mn-lt"/>
        </a:defRPr>
      </a:lvl6pPr>
      <a:lvl7pPr marL="3217863" indent="-228600" algn="l" rtl="0" eaLnBrk="1" fontAlgn="base" hangingPunct="1">
        <a:spcBef>
          <a:spcPct val="20000"/>
        </a:spcBef>
        <a:spcAft>
          <a:spcPct val="0"/>
        </a:spcAft>
        <a:defRPr sz="1400">
          <a:solidFill>
            <a:schemeClr val="tx1"/>
          </a:solidFill>
          <a:latin typeface="+mn-lt"/>
        </a:defRPr>
      </a:lvl7pPr>
      <a:lvl8pPr marL="3675063" indent="-228600" algn="l" rtl="0" eaLnBrk="1" fontAlgn="base" hangingPunct="1">
        <a:spcBef>
          <a:spcPct val="20000"/>
        </a:spcBef>
        <a:spcAft>
          <a:spcPct val="0"/>
        </a:spcAft>
        <a:defRPr sz="1400">
          <a:solidFill>
            <a:schemeClr val="tx1"/>
          </a:solidFill>
          <a:latin typeface="+mn-lt"/>
        </a:defRPr>
      </a:lvl8pPr>
      <a:lvl9pPr marL="4132263"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background">
            <a:extLst>
              <a:ext uri="{FF2B5EF4-FFF2-40B4-BE49-F238E27FC236}">
                <a16:creationId xmlns:a16="http://schemas.microsoft.com/office/drawing/2014/main" id="{B2ECD4D7-DD92-4473-9999-4AB8D85BC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57842E03-430E-4829-B44A-1FB06DE2FBB8}"/>
              </a:ext>
            </a:extLst>
          </p:cNvPr>
          <p:cNvSpPr>
            <a:spLocks noGrp="1" noChangeArrowheads="1"/>
          </p:cNvSpPr>
          <p:nvPr>
            <p:ph type="title"/>
          </p:nvPr>
        </p:nvSpPr>
        <p:spPr bwMode="auto">
          <a:xfrm>
            <a:off x="1619250" y="476250"/>
            <a:ext cx="72009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a:extLst>
              <a:ext uri="{FF2B5EF4-FFF2-40B4-BE49-F238E27FC236}">
                <a16:creationId xmlns:a16="http://schemas.microsoft.com/office/drawing/2014/main" id="{179F0F80-4520-4C26-8C80-7A03A970BD88}"/>
              </a:ext>
            </a:extLst>
          </p:cNvPr>
          <p:cNvSpPr>
            <a:spLocks noGrp="1" noChangeArrowheads="1"/>
          </p:cNvSpPr>
          <p:nvPr>
            <p:ph type="body" idx="1"/>
          </p:nvPr>
        </p:nvSpPr>
        <p:spPr bwMode="auto">
          <a:xfrm>
            <a:off x="611188" y="2060575"/>
            <a:ext cx="82089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eaLnBrk="1" fontAlgn="base" hangingPunct="1">
        <a:spcBef>
          <a:spcPct val="0"/>
        </a:spcBef>
        <a:spcAft>
          <a:spcPct val="0"/>
        </a:spcAft>
        <a:defRPr sz="3600" b="1">
          <a:solidFill>
            <a:schemeClr val="tx1"/>
          </a:solidFill>
          <a:latin typeface="Arial" charset="0"/>
        </a:defRPr>
      </a:lvl6pPr>
      <a:lvl7pPr marL="914400" algn="r" rtl="0" eaLnBrk="1" fontAlgn="base" hangingPunct="1">
        <a:spcBef>
          <a:spcPct val="0"/>
        </a:spcBef>
        <a:spcAft>
          <a:spcPct val="0"/>
        </a:spcAft>
        <a:defRPr sz="3600" b="1">
          <a:solidFill>
            <a:schemeClr val="tx1"/>
          </a:solidFill>
          <a:latin typeface="Arial" charset="0"/>
        </a:defRPr>
      </a:lvl7pPr>
      <a:lvl8pPr marL="1371600" algn="r" rtl="0" eaLnBrk="1" fontAlgn="base" hangingPunct="1">
        <a:spcBef>
          <a:spcPct val="0"/>
        </a:spcBef>
        <a:spcAft>
          <a:spcPct val="0"/>
        </a:spcAft>
        <a:defRPr sz="3600" b="1">
          <a:solidFill>
            <a:schemeClr val="tx1"/>
          </a:solidFill>
          <a:latin typeface="Arial" charset="0"/>
        </a:defRPr>
      </a:lvl8pPr>
      <a:lvl9pPr marL="1828800" algn="r" rtl="0" eaLnBrk="1" fontAlgn="base" hangingPunct="1">
        <a:spcBef>
          <a:spcPct val="0"/>
        </a:spcBef>
        <a:spcAft>
          <a:spcPct val="0"/>
        </a:spcAft>
        <a:defRPr sz="3600" b="1">
          <a:solidFill>
            <a:schemeClr val="tx1"/>
          </a:solidFill>
          <a:latin typeface="Arial" charset="0"/>
        </a:defRPr>
      </a:lvl9pPr>
    </p:titleStyle>
    <p:bodyStyle>
      <a:lvl1pPr marL="342900" indent="12700" algn="l" rtl="0" eaLnBrk="0" fontAlgn="base" hangingPunct="0">
        <a:spcBef>
          <a:spcPct val="20000"/>
        </a:spcBef>
        <a:spcAft>
          <a:spcPct val="100000"/>
        </a:spcAft>
        <a:buChar char="•"/>
        <a:defRPr sz="2400">
          <a:solidFill>
            <a:schemeClr val="tx1"/>
          </a:solidFill>
          <a:latin typeface="+mn-lt"/>
          <a:ea typeface="+mn-ea"/>
          <a:cs typeface="+mn-cs"/>
        </a:defRPr>
      </a:lvl1pPr>
      <a:lvl2pPr marL="723900" indent="355600" algn="l" rtl="0" eaLnBrk="0" fontAlgn="base" hangingPunct="0">
        <a:spcBef>
          <a:spcPct val="20000"/>
        </a:spcBef>
        <a:spcAft>
          <a:spcPct val="0"/>
        </a:spcAft>
        <a:buChar char="•"/>
        <a:defRPr sz="2400">
          <a:solidFill>
            <a:schemeClr val="tx1"/>
          </a:solidFill>
          <a:latin typeface="+mn-lt"/>
        </a:defRPr>
      </a:lvl2pPr>
      <a:lvl3pPr marL="1487488" indent="-228600" algn="l" rtl="0" eaLnBrk="0" fontAlgn="base" hangingPunct="0">
        <a:spcBef>
          <a:spcPct val="20000"/>
        </a:spcBef>
        <a:spcAft>
          <a:spcPct val="0"/>
        </a:spcAft>
        <a:buChar char="•"/>
        <a:defRPr sz="1600">
          <a:solidFill>
            <a:schemeClr val="tx1"/>
          </a:solidFill>
          <a:latin typeface="+mn-lt"/>
        </a:defRPr>
      </a:lvl3pPr>
      <a:lvl4pPr marL="1895475" indent="-228600" algn="l" rtl="0" eaLnBrk="0" fontAlgn="base" hangingPunct="0">
        <a:spcBef>
          <a:spcPct val="20000"/>
        </a:spcBef>
        <a:spcAft>
          <a:spcPct val="0"/>
        </a:spcAft>
        <a:buChar char="–"/>
        <a:defRPr sz="1400">
          <a:solidFill>
            <a:schemeClr val="tx1"/>
          </a:solidFill>
          <a:latin typeface="+mn-lt"/>
        </a:defRPr>
      </a:lvl4pPr>
      <a:lvl5pPr marL="2303463" indent="-228600" algn="l" rtl="0" eaLnBrk="0" fontAlgn="base" hangingPunct="0">
        <a:spcBef>
          <a:spcPct val="20000"/>
        </a:spcBef>
        <a:spcAft>
          <a:spcPct val="0"/>
        </a:spcAft>
        <a:buChar char="»"/>
        <a:defRPr sz="1400">
          <a:solidFill>
            <a:schemeClr val="tx1"/>
          </a:solidFill>
          <a:latin typeface="+mn-lt"/>
        </a:defRPr>
      </a:lvl5pPr>
      <a:lvl6pPr marL="2760663" indent="-228600" algn="l" rtl="0" eaLnBrk="1" fontAlgn="base" hangingPunct="1">
        <a:spcBef>
          <a:spcPct val="20000"/>
        </a:spcBef>
        <a:spcAft>
          <a:spcPct val="0"/>
        </a:spcAft>
        <a:defRPr sz="1400">
          <a:solidFill>
            <a:schemeClr val="tx1"/>
          </a:solidFill>
          <a:latin typeface="+mn-lt"/>
        </a:defRPr>
      </a:lvl6pPr>
      <a:lvl7pPr marL="3217863" indent="-228600" algn="l" rtl="0" eaLnBrk="1" fontAlgn="base" hangingPunct="1">
        <a:spcBef>
          <a:spcPct val="20000"/>
        </a:spcBef>
        <a:spcAft>
          <a:spcPct val="0"/>
        </a:spcAft>
        <a:defRPr sz="1400">
          <a:solidFill>
            <a:schemeClr val="tx1"/>
          </a:solidFill>
          <a:latin typeface="+mn-lt"/>
        </a:defRPr>
      </a:lvl7pPr>
      <a:lvl8pPr marL="3675063" indent="-228600" algn="l" rtl="0" eaLnBrk="1" fontAlgn="base" hangingPunct="1">
        <a:spcBef>
          <a:spcPct val="20000"/>
        </a:spcBef>
        <a:spcAft>
          <a:spcPct val="0"/>
        </a:spcAft>
        <a:defRPr sz="1400">
          <a:solidFill>
            <a:schemeClr val="tx1"/>
          </a:solidFill>
          <a:latin typeface="+mn-lt"/>
        </a:defRPr>
      </a:lvl8pPr>
      <a:lvl9pPr marL="4132263"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ice.org.uk/guidance/CG10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7E0B6E6-9429-49A3-A3E0-E5C967ABA67E}"/>
              </a:ext>
            </a:extLst>
          </p:cNvPr>
          <p:cNvSpPr>
            <a:spLocks noGrp="1" noChangeArrowheads="1"/>
          </p:cNvSpPr>
          <p:nvPr>
            <p:ph type="title"/>
          </p:nvPr>
        </p:nvSpPr>
        <p:spPr/>
        <p:txBody>
          <a:bodyPr/>
          <a:lstStyle/>
          <a:p>
            <a:pPr eaLnBrk="1" hangingPunct="1"/>
            <a:endParaRPr lang="en-US" altLang="en-US"/>
          </a:p>
        </p:txBody>
      </p:sp>
      <p:pic>
        <p:nvPicPr>
          <p:cNvPr id="3075" name="Picture 3">
            <a:extLst>
              <a:ext uri="{FF2B5EF4-FFF2-40B4-BE49-F238E27FC236}">
                <a16:creationId xmlns:a16="http://schemas.microsoft.com/office/drawing/2014/main" id="{FB6E0D70-DA45-47AB-A8EC-3AA33A9C739A}"/>
              </a:ext>
            </a:extLst>
          </p:cNvPr>
          <p:cNvPicPr preferRelativeResize="0">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41275"/>
            <a:ext cx="9144000" cy="6899275"/>
          </a:xfrm>
        </p:spPr>
      </p:pic>
      <p:sp>
        <p:nvSpPr>
          <p:cNvPr id="3076" name="Text Box 4">
            <a:extLst>
              <a:ext uri="{FF2B5EF4-FFF2-40B4-BE49-F238E27FC236}">
                <a16:creationId xmlns:a16="http://schemas.microsoft.com/office/drawing/2014/main" id="{05FAEDAE-1F21-4F31-BDD1-CE5927058B38}"/>
              </a:ext>
            </a:extLst>
          </p:cNvPr>
          <p:cNvSpPr txBox="1">
            <a:spLocks noChangeArrowheads="1"/>
          </p:cNvSpPr>
          <p:nvPr/>
        </p:nvSpPr>
        <p:spPr bwMode="auto">
          <a:xfrm>
            <a:off x="1331913" y="1916113"/>
            <a:ext cx="66976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00000"/>
              </a:spcAft>
              <a:defRPr sz="24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1600">
                <a:solidFill>
                  <a:schemeClr val="tx1"/>
                </a:solidFill>
                <a:latin typeface="Arial" panose="020B0604020202020204" pitchFamily="34" charset="0"/>
              </a:defRPr>
            </a:lvl3pPr>
            <a:lvl4pPr marL="1600200" indent="-228600" eaLnBrk="0" hangingPunct="0">
              <a:spcBef>
                <a:spcPct val="20000"/>
              </a:spcBef>
              <a:defRPr sz="1400">
                <a:solidFill>
                  <a:schemeClr val="tx1"/>
                </a:solidFill>
                <a:latin typeface="Arial" panose="020B0604020202020204" pitchFamily="34" charset="0"/>
              </a:defRPr>
            </a:lvl4pPr>
            <a:lvl5pPr marL="2057400" indent="-228600"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lgn="ctr" eaLnBrk="1" hangingPunct="1">
              <a:spcBef>
                <a:spcPct val="0"/>
              </a:spcBef>
              <a:spcAft>
                <a:spcPct val="0"/>
              </a:spcAft>
            </a:pPr>
            <a:r>
              <a:rPr lang="en-GB" altLang="en-US" sz="3600" b="1">
                <a:cs typeface="Arial" panose="020B0604020202020204" pitchFamily="34" charset="0"/>
              </a:rPr>
              <a:t>Transient loss of consciousness (‘blackouts’) management in adults and young people – ambulance service slide set</a:t>
            </a:r>
            <a:endParaRPr lang="en-GB" altLang="en-US" sz="3600">
              <a:cs typeface="Arial" panose="020B0604020202020204" pitchFamily="34" charset="0"/>
            </a:endParaRPr>
          </a:p>
        </p:txBody>
      </p:sp>
      <p:sp>
        <p:nvSpPr>
          <p:cNvPr id="3077" name="Text Box 5">
            <a:extLst>
              <a:ext uri="{FF2B5EF4-FFF2-40B4-BE49-F238E27FC236}">
                <a16:creationId xmlns:a16="http://schemas.microsoft.com/office/drawing/2014/main" id="{A8016447-5DCF-4396-BE3B-3D06F2256249}"/>
              </a:ext>
            </a:extLst>
          </p:cNvPr>
          <p:cNvSpPr txBox="1">
            <a:spLocks noChangeArrowheads="1"/>
          </p:cNvSpPr>
          <p:nvPr/>
        </p:nvSpPr>
        <p:spPr bwMode="auto">
          <a:xfrm>
            <a:off x="827088" y="5157788"/>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00000"/>
              </a:spcAft>
              <a:defRPr sz="24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1600">
                <a:solidFill>
                  <a:schemeClr val="tx1"/>
                </a:solidFill>
                <a:latin typeface="Arial" panose="020B0604020202020204" pitchFamily="34" charset="0"/>
              </a:defRPr>
            </a:lvl3pPr>
            <a:lvl4pPr marL="1600200" indent="-228600" eaLnBrk="0" hangingPunct="0">
              <a:spcBef>
                <a:spcPct val="20000"/>
              </a:spcBef>
              <a:defRPr sz="1400">
                <a:solidFill>
                  <a:schemeClr val="tx1"/>
                </a:solidFill>
                <a:latin typeface="Arial" panose="020B0604020202020204" pitchFamily="34" charset="0"/>
              </a:defRPr>
            </a:lvl4pPr>
            <a:lvl5pPr marL="2057400" indent="-228600"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lgn="ctr" eaLnBrk="1" hangingPunct="1">
              <a:spcBef>
                <a:spcPct val="50000"/>
              </a:spcBef>
              <a:spcAft>
                <a:spcPct val="0"/>
              </a:spcAft>
            </a:pPr>
            <a:r>
              <a:rPr lang="en-GB" altLang="en-US">
                <a:cs typeface="Arial" panose="020B0604020202020204" pitchFamily="34" charset="0"/>
              </a:rPr>
              <a:t>Implementing NICE guidance</a:t>
            </a:r>
          </a:p>
        </p:txBody>
      </p:sp>
      <p:sp>
        <p:nvSpPr>
          <p:cNvPr id="3078" name="Text Box 6">
            <a:extLst>
              <a:ext uri="{FF2B5EF4-FFF2-40B4-BE49-F238E27FC236}">
                <a16:creationId xmlns:a16="http://schemas.microsoft.com/office/drawing/2014/main" id="{07543707-7400-484E-879A-A00379A217E2}"/>
              </a:ext>
            </a:extLst>
          </p:cNvPr>
          <p:cNvSpPr txBox="1">
            <a:spLocks noChangeArrowheads="1"/>
          </p:cNvSpPr>
          <p:nvPr/>
        </p:nvSpPr>
        <p:spPr bwMode="auto">
          <a:xfrm>
            <a:off x="1331913" y="5200650"/>
            <a:ext cx="21605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00000"/>
              </a:spcAft>
              <a:defRPr sz="24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1600">
                <a:solidFill>
                  <a:schemeClr val="tx1"/>
                </a:solidFill>
                <a:latin typeface="Arial" panose="020B0604020202020204" pitchFamily="34" charset="0"/>
              </a:defRPr>
            </a:lvl3pPr>
            <a:lvl4pPr marL="1600200" indent="-228600" eaLnBrk="0" hangingPunct="0">
              <a:spcBef>
                <a:spcPct val="20000"/>
              </a:spcBef>
              <a:defRPr sz="1400">
                <a:solidFill>
                  <a:schemeClr val="tx1"/>
                </a:solidFill>
                <a:latin typeface="Arial" panose="020B0604020202020204" pitchFamily="34" charset="0"/>
              </a:defRPr>
            </a:lvl4pPr>
            <a:lvl5pPr marL="2057400" indent="-228600"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lgn="ctr" eaLnBrk="1" hangingPunct="1">
              <a:spcBef>
                <a:spcPct val="50000"/>
              </a:spcBef>
              <a:spcAft>
                <a:spcPct val="0"/>
              </a:spcAft>
            </a:pPr>
            <a:endParaRPr lang="en-GB" altLang="en-US" sz="2200">
              <a:cs typeface="Arial" panose="020B0604020202020204" pitchFamily="34" charset="0"/>
            </a:endParaRPr>
          </a:p>
          <a:p>
            <a:pPr algn="ctr" eaLnBrk="1" hangingPunct="1">
              <a:spcBef>
                <a:spcPct val="50000"/>
              </a:spcBef>
              <a:spcAft>
                <a:spcPct val="0"/>
              </a:spcAft>
            </a:pPr>
            <a:r>
              <a:rPr lang="en-GB" altLang="en-US" sz="2000">
                <a:cs typeface="Arial" panose="020B0604020202020204" pitchFamily="34" charset="0"/>
              </a:rPr>
              <a:t>August 2010</a:t>
            </a:r>
          </a:p>
        </p:txBody>
      </p:sp>
      <p:pic>
        <p:nvPicPr>
          <p:cNvPr id="3079" name="Picture 3">
            <a:extLst>
              <a:ext uri="{FF2B5EF4-FFF2-40B4-BE49-F238E27FC236}">
                <a16:creationId xmlns:a16="http://schemas.microsoft.com/office/drawing/2014/main" id="{3BE78603-ACFA-4DC1-A743-31713B5EA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1150938"/>
            <a:ext cx="378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080" name="Text Box 7">
            <a:extLst>
              <a:ext uri="{FF2B5EF4-FFF2-40B4-BE49-F238E27FC236}">
                <a16:creationId xmlns:a16="http://schemas.microsoft.com/office/drawing/2014/main" id="{E435C62A-89E8-44DF-BD87-E9C2984E1A65}"/>
              </a:ext>
            </a:extLst>
          </p:cNvPr>
          <p:cNvSpPr txBox="1">
            <a:spLocks noChangeArrowheads="1"/>
          </p:cNvSpPr>
          <p:nvPr/>
        </p:nvSpPr>
        <p:spPr bwMode="auto">
          <a:xfrm>
            <a:off x="1042988" y="6237288"/>
            <a:ext cx="4608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100000"/>
              </a:spcAft>
              <a:defRPr sz="24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1600">
                <a:solidFill>
                  <a:schemeClr val="tx1"/>
                </a:solidFill>
                <a:latin typeface="Arial" panose="020B0604020202020204" pitchFamily="34" charset="0"/>
              </a:defRPr>
            </a:lvl3pPr>
            <a:lvl4pPr marL="1600200" indent="-228600" eaLnBrk="0" hangingPunct="0">
              <a:spcBef>
                <a:spcPct val="20000"/>
              </a:spcBef>
              <a:defRPr sz="1400">
                <a:solidFill>
                  <a:schemeClr val="tx1"/>
                </a:solidFill>
                <a:latin typeface="Arial" panose="020B0604020202020204" pitchFamily="34" charset="0"/>
              </a:defRPr>
            </a:lvl4pPr>
            <a:lvl5pPr marL="2057400" indent="-228600" eaLnBrk="0" hangingPunct="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50000"/>
              </a:spcBef>
              <a:spcAft>
                <a:spcPct val="0"/>
              </a:spcAft>
            </a:pPr>
            <a:r>
              <a:rPr lang="en-GB" altLang="en-US" sz="1800" b="1">
                <a:solidFill>
                  <a:schemeClr val="bg1"/>
                </a:solidFill>
                <a:cs typeface="Arial" panose="020B0604020202020204" pitchFamily="34" charset="0"/>
              </a:rPr>
              <a:t>NICE clinical guideline 109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531F066-5451-491C-905F-4749BDC352DE}"/>
              </a:ext>
            </a:extLst>
          </p:cNvPr>
          <p:cNvSpPr>
            <a:spLocks noGrp="1"/>
          </p:cNvSpPr>
          <p:nvPr>
            <p:ph type="title"/>
          </p:nvPr>
        </p:nvSpPr>
        <p:spPr>
          <a:xfrm>
            <a:off x="2195513" y="115888"/>
            <a:ext cx="6948487" cy="1287462"/>
          </a:xfrm>
        </p:spPr>
        <p:txBody>
          <a:bodyPr/>
          <a:lstStyle/>
          <a:p>
            <a:pPr eaLnBrk="1" hangingPunct="1"/>
            <a:r>
              <a:rPr lang="en-GB" altLang="en-US" sz="3400"/>
              <a:t>Diagnosing situational syncope</a:t>
            </a:r>
          </a:p>
        </p:txBody>
      </p:sp>
      <p:sp>
        <p:nvSpPr>
          <p:cNvPr id="12291" name="Content Placeholder 2">
            <a:extLst>
              <a:ext uri="{FF2B5EF4-FFF2-40B4-BE49-F238E27FC236}">
                <a16:creationId xmlns:a16="http://schemas.microsoft.com/office/drawing/2014/main" id="{9860497F-2A94-436D-B3ED-3552FD1D1149}"/>
              </a:ext>
            </a:extLst>
          </p:cNvPr>
          <p:cNvSpPr>
            <a:spLocks noGrp="1"/>
          </p:cNvSpPr>
          <p:nvPr>
            <p:ph idx="1"/>
          </p:nvPr>
        </p:nvSpPr>
        <p:spPr>
          <a:xfrm>
            <a:off x="642938" y="1773238"/>
            <a:ext cx="7385050" cy="4011612"/>
          </a:xfrm>
        </p:spPr>
        <p:txBody>
          <a:bodyPr/>
          <a:lstStyle/>
          <a:p>
            <a:pPr eaLnBrk="1" hangingPunct="1">
              <a:spcBef>
                <a:spcPct val="0"/>
              </a:spcBef>
              <a:spcAft>
                <a:spcPct val="0"/>
              </a:spcAft>
            </a:pPr>
            <a:r>
              <a:rPr lang="en-GB" altLang="en-US" sz="2000"/>
              <a:t>Diagnosis should be made on the basis of the initial assessment when:</a:t>
            </a:r>
          </a:p>
          <a:p>
            <a:pPr eaLnBrk="1" hangingPunct="1">
              <a:spcBef>
                <a:spcPct val="0"/>
              </a:spcBef>
              <a:spcAft>
                <a:spcPct val="0"/>
              </a:spcAft>
            </a:pPr>
            <a:endParaRPr lang="en-GB" altLang="en-US" sz="2000"/>
          </a:p>
          <a:p>
            <a:pPr lvl="1" indent="-355600" eaLnBrk="1" hangingPunct="1">
              <a:spcBef>
                <a:spcPts val="600"/>
              </a:spcBef>
              <a:spcAft>
                <a:spcPts val="600"/>
              </a:spcAft>
            </a:pPr>
            <a:r>
              <a:rPr lang="en-GB" altLang="en-US" sz="2000"/>
              <a:t>there are no features from the initial assessment that suggest an alternative diagnosis </a:t>
            </a:r>
          </a:p>
          <a:p>
            <a:pPr lvl="1" indent="-355600" eaLnBrk="1" hangingPunct="1">
              <a:spcBef>
                <a:spcPts val="600"/>
              </a:spcBef>
              <a:spcAft>
                <a:spcPts val="600"/>
              </a:spcAft>
              <a:buFontTx/>
              <a:buNone/>
            </a:pPr>
            <a:r>
              <a:rPr lang="en-GB" altLang="en-US" sz="2000" b="1"/>
              <a:t>				and</a:t>
            </a:r>
          </a:p>
          <a:p>
            <a:pPr lvl="1" indent="-355600" eaLnBrk="1" hangingPunct="1">
              <a:spcBef>
                <a:spcPts val="600"/>
              </a:spcBef>
              <a:spcAft>
                <a:spcPts val="600"/>
              </a:spcAft>
            </a:pPr>
            <a:r>
              <a:rPr lang="en-GB" altLang="en-US" sz="2000"/>
              <a:t>syncope is clearly and consistently provoked by straining during micturition (usually while standing) or by coughing or swallowing</a:t>
            </a:r>
          </a:p>
          <a:p>
            <a:pPr eaLnBrk="1" hangingPunct="1"/>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D1F2939-5693-4624-84F9-8D323ABE62E3}"/>
              </a:ext>
            </a:extLst>
          </p:cNvPr>
          <p:cNvSpPr>
            <a:spLocks noGrp="1"/>
          </p:cNvSpPr>
          <p:nvPr>
            <p:ph type="title"/>
          </p:nvPr>
        </p:nvSpPr>
        <p:spPr>
          <a:xfrm>
            <a:off x="2411413" y="260350"/>
            <a:ext cx="6732587" cy="1287463"/>
          </a:xfrm>
        </p:spPr>
        <p:txBody>
          <a:bodyPr/>
          <a:lstStyle/>
          <a:p>
            <a:pPr eaLnBrk="1" hangingPunct="1"/>
            <a:r>
              <a:rPr lang="en-GB" altLang="en-US" sz="3400">
                <a:cs typeface="Arial" panose="020B0604020202020204" pitchFamily="34" charset="0"/>
              </a:rPr>
              <a:t>Further assessment required: orthostatic hypotension</a:t>
            </a:r>
            <a:endParaRPr lang="en-GB" altLang="en-US" sz="3400"/>
          </a:p>
        </p:txBody>
      </p:sp>
      <p:sp>
        <p:nvSpPr>
          <p:cNvPr id="12291" name="Content Placeholder 2">
            <a:extLst>
              <a:ext uri="{FF2B5EF4-FFF2-40B4-BE49-F238E27FC236}">
                <a16:creationId xmlns:a16="http://schemas.microsoft.com/office/drawing/2014/main" id="{30A344CF-A994-4EDC-9F20-2926E88D150D}"/>
              </a:ext>
            </a:extLst>
          </p:cNvPr>
          <p:cNvSpPr>
            <a:spLocks noGrp="1"/>
          </p:cNvSpPr>
          <p:nvPr>
            <p:ph idx="1"/>
          </p:nvPr>
        </p:nvSpPr>
        <p:spPr>
          <a:xfrm>
            <a:off x="900113" y="1844675"/>
            <a:ext cx="8029575" cy="4248150"/>
          </a:xfrm>
        </p:spPr>
        <p:txBody>
          <a:bodyPr/>
          <a:lstStyle/>
          <a:p>
            <a:pPr marL="0" eaLnBrk="1" hangingPunct="1">
              <a:lnSpc>
                <a:spcPct val="90000"/>
              </a:lnSpc>
              <a:spcAft>
                <a:spcPts val="0"/>
              </a:spcAft>
              <a:defRPr/>
            </a:pPr>
            <a:r>
              <a:rPr lang="en-GB" sz="2000" dirty="0"/>
              <a:t>If there is nothing that suggests an alternative diagnosis, considering other possible causes of TLoC will help onward treatment of the patient in the emergency department</a:t>
            </a:r>
          </a:p>
          <a:p>
            <a:pPr marL="0" eaLnBrk="1" hangingPunct="1">
              <a:lnSpc>
                <a:spcPct val="90000"/>
              </a:lnSpc>
              <a:spcAft>
                <a:spcPts val="0"/>
              </a:spcAft>
              <a:defRPr/>
            </a:pPr>
            <a:endParaRPr lang="en-GB" sz="2000" dirty="0">
              <a:cs typeface="Arial" charset="0"/>
            </a:endParaRPr>
          </a:p>
          <a:p>
            <a:pPr marL="0" eaLnBrk="1" hangingPunct="1">
              <a:lnSpc>
                <a:spcPct val="90000"/>
              </a:lnSpc>
              <a:spcAft>
                <a:spcPts val="0"/>
              </a:spcAft>
              <a:defRPr/>
            </a:pPr>
            <a:r>
              <a:rPr lang="en-GB" sz="2000" dirty="0">
                <a:cs typeface="Arial" charset="0"/>
              </a:rPr>
              <a:t>Consider a diagnosis of orthostatic (postural) hypotension on the basis of the initial assessment when:</a:t>
            </a:r>
          </a:p>
          <a:p>
            <a:pPr indent="-342000" eaLnBrk="1" hangingPunct="1">
              <a:lnSpc>
                <a:spcPct val="90000"/>
              </a:lnSpc>
              <a:spcAft>
                <a:spcPts val="0"/>
              </a:spcAft>
              <a:buFont typeface="Arial" pitchFamily="34" charset="0"/>
              <a:buChar char="•"/>
              <a:defRPr/>
            </a:pPr>
            <a:r>
              <a:rPr lang="en-GB" sz="2000" dirty="0">
                <a:cs typeface="Arial" charset="0"/>
              </a:rPr>
              <a:t>there are no features suggesting an alternative diagnosis</a:t>
            </a:r>
          </a:p>
          <a:p>
            <a:pPr indent="-342000" eaLnBrk="1" hangingPunct="1">
              <a:lnSpc>
                <a:spcPct val="90000"/>
              </a:lnSpc>
              <a:spcAft>
                <a:spcPts val="0"/>
              </a:spcAft>
              <a:defRPr/>
            </a:pPr>
            <a:r>
              <a:rPr lang="en-GB" sz="2000" b="1" dirty="0">
                <a:cs typeface="Arial" charset="0"/>
              </a:rPr>
              <a:t>				and</a:t>
            </a:r>
            <a:endParaRPr lang="en-GB" sz="2000" dirty="0">
              <a:cs typeface="Arial" charset="0"/>
            </a:endParaRPr>
          </a:p>
          <a:p>
            <a:pPr indent="-342000" eaLnBrk="1" hangingPunct="1">
              <a:lnSpc>
                <a:spcPct val="90000"/>
              </a:lnSpc>
              <a:spcAft>
                <a:spcPts val="1200"/>
              </a:spcAft>
              <a:buFont typeface="Arial" pitchFamily="34" charset="0"/>
              <a:buChar char="•"/>
              <a:defRPr/>
            </a:pPr>
            <a:r>
              <a:rPr lang="en-GB" sz="2000" dirty="0">
                <a:cs typeface="Arial" charset="0"/>
              </a:rPr>
              <a:t>the history is typical of orthostatic hypotension</a:t>
            </a:r>
          </a:p>
          <a:p>
            <a:pPr marL="0" eaLnBrk="1" hangingPunct="1">
              <a:lnSpc>
                <a:spcPct val="90000"/>
              </a:lnSpc>
              <a:spcAft>
                <a:spcPts val="1200"/>
              </a:spcAft>
              <a:defRPr/>
            </a:pPr>
            <a:r>
              <a:rPr lang="en-GB" sz="2000" dirty="0">
                <a:cs typeface="Arial" charset="0"/>
              </a:rPr>
              <a:t>If orthostatic hypotension is diagnosed, </a:t>
            </a:r>
            <a:br>
              <a:rPr lang="en-GB" sz="2000" dirty="0">
                <a:cs typeface="Arial" charset="0"/>
              </a:rPr>
            </a:br>
            <a:r>
              <a:rPr lang="en-GB" sz="2000" dirty="0"/>
              <a:t>consider likely causes, including drug therapy,</a:t>
            </a:r>
            <a:br>
              <a:rPr lang="en-GB" sz="2000" dirty="0"/>
            </a:br>
            <a:r>
              <a:rPr lang="en-GB" sz="2000" dirty="0"/>
              <a:t>and manage appropriately</a:t>
            </a:r>
          </a:p>
          <a:p>
            <a:pPr eaLnBrk="1" hangingPunct="1">
              <a:lnSpc>
                <a:spcPct val="90000"/>
              </a:lnSpc>
              <a:defRPr/>
            </a:pPr>
            <a:endParaRPr lang="en-GB" sz="2000" dirty="0"/>
          </a:p>
        </p:txBody>
      </p:sp>
      <p:pic>
        <p:nvPicPr>
          <p:cNvPr id="13316" name="Picture 13" descr="http://thepulse.londonambulance.nhs.uk/uploaded_files/Image%20Bank%20Patients/pts_crew_and_patient_2.jpg">
            <a:extLst>
              <a:ext uri="{FF2B5EF4-FFF2-40B4-BE49-F238E27FC236}">
                <a16:creationId xmlns:a16="http://schemas.microsoft.com/office/drawing/2014/main" id="{37171240-3443-46DB-82FF-6C75AF67A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797425"/>
            <a:ext cx="27368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3D6E3A5-D111-40AE-9B6E-F0D22F4E6131}"/>
              </a:ext>
            </a:extLst>
          </p:cNvPr>
          <p:cNvSpPr>
            <a:spLocks noGrp="1"/>
          </p:cNvSpPr>
          <p:nvPr>
            <p:ph type="title"/>
          </p:nvPr>
        </p:nvSpPr>
        <p:spPr>
          <a:xfrm>
            <a:off x="1692275" y="188913"/>
            <a:ext cx="7200900" cy="1287462"/>
          </a:xfrm>
        </p:spPr>
        <p:txBody>
          <a:bodyPr/>
          <a:lstStyle/>
          <a:p>
            <a:pPr eaLnBrk="1" hangingPunct="1"/>
            <a:r>
              <a:rPr lang="en-GB" altLang="en-US" sz="3400"/>
              <a:t>Further assessment required: epilepsy</a:t>
            </a:r>
          </a:p>
        </p:txBody>
      </p:sp>
      <p:sp>
        <p:nvSpPr>
          <p:cNvPr id="3" name="Content Placeholder 2">
            <a:extLst>
              <a:ext uri="{FF2B5EF4-FFF2-40B4-BE49-F238E27FC236}">
                <a16:creationId xmlns:a16="http://schemas.microsoft.com/office/drawing/2014/main" id="{532A74C2-CBB0-42F6-B395-2E13A8DDD1B2}"/>
              </a:ext>
            </a:extLst>
          </p:cNvPr>
          <p:cNvSpPr>
            <a:spLocks noGrp="1"/>
          </p:cNvSpPr>
          <p:nvPr>
            <p:ph idx="1"/>
          </p:nvPr>
        </p:nvSpPr>
        <p:spPr>
          <a:xfrm>
            <a:off x="684213" y="1412875"/>
            <a:ext cx="8459787" cy="5040313"/>
          </a:xfrm>
        </p:spPr>
        <p:txBody>
          <a:bodyPr/>
          <a:lstStyle/>
          <a:p>
            <a:pPr eaLnBrk="1" hangingPunct="1">
              <a:spcBef>
                <a:spcPts val="0"/>
              </a:spcBef>
              <a:spcAft>
                <a:spcPts val="1800"/>
              </a:spcAft>
              <a:defRPr/>
            </a:pPr>
            <a:r>
              <a:rPr lang="en-GB" sz="2000" dirty="0"/>
              <a:t>If there is nothing that suggests an alternative diagnosis, considering other possible causes of TLoC will help onward treatment of the patient in the emergency department</a:t>
            </a:r>
          </a:p>
          <a:p>
            <a:pPr eaLnBrk="1" hangingPunct="1">
              <a:spcBef>
                <a:spcPts val="0"/>
              </a:spcBef>
              <a:spcAft>
                <a:spcPts val="600"/>
              </a:spcAft>
              <a:defRPr/>
            </a:pPr>
            <a:r>
              <a:rPr lang="en-GB" sz="2000" dirty="0"/>
              <a:t>The following signs could indicate epileptic seizures:</a:t>
            </a:r>
          </a:p>
          <a:p>
            <a:pPr marL="648000" lvl="1" indent="-180000" eaLnBrk="1" hangingPunct="1">
              <a:spcBef>
                <a:spcPts val="0"/>
              </a:spcBef>
              <a:spcAft>
                <a:spcPts val="600"/>
              </a:spcAft>
              <a:buFont typeface="Arial" pitchFamily="34" charset="0"/>
              <a:buChar char="•"/>
              <a:tabLst>
                <a:tab pos="180000" algn="l"/>
              </a:tabLst>
              <a:defRPr/>
            </a:pPr>
            <a:r>
              <a:rPr lang="en-GB" sz="2000" kern="1200" dirty="0"/>
              <a:t>a bitten tongue</a:t>
            </a:r>
          </a:p>
          <a:p>
            <a:pPr marL="648000" lvl="1" indent="-180000" eaLnBrk="1" hangingPunct="1">
              <a:spcBef>
                <a:spcPts val="0"/>
              </a:spcBef>
              <a:spcAft>
                <a:spcPts val="600"/>
              </a:spcAft>
              <a:buFont typeface="Arial" pitchFamily="34" charset="0"/>
              <a:buChar char="•"/>
              <a:tabLst>
                <a:tab pos="180000" algn="l"/>
              </a:tabLst>
              <a:defRPr/>
            </a:pPr>
            <a:r>
              <a:rPr lang="en-GB" sz="2000" kern="1200" dirty="0"/>
              <a:t>head-turning to one side during TLoC</a:t>
            </a:r>
          </a:p>
          <a:p>
            <a:pPr marL="648000" lvl="1" indent="-180000" eaLnBrk="1" hangingPunct="1">
              <a:spcBef>
                <a:spcPts val="0"/>
              </a:spcBef>
              <a:spcAft>
                <a:spcPts val="0"/>
              </a:spcAft>
              <a:buFont typeface="Arial" pitchFamily="34" charset="0"/>
              <a:buChar char="•"/>
              <a:tabLst>
                <a:tab pos="180000" algn="l"/>
              </a:tabLst>
              <a:defRPr/>
            </a:pPr>
            <a:r>
              <a:rPr lang="en-GB" sz="2000" kern="1200" dirty="0"/>
              <a:t>no memory of abnormal behaviour witnessed                                                                     before, during or after TLoC by someone else</a:t>
            </a:r>
          </a:p>
          <a:p>
            <a:pPr marL="648000" lvl="1" indent="-180000" eaLnBrk="1" hangingPunct="1">
              <a:spcBef>
                <a:spcPts val="0"/>
              </a:spcBef>
              <a:spcAft>
                <a:spcPts val="600"/>
              </a:spcAft>
              <a:buFont typeface="Arial" pitchFamily="34" charset="0"/>
              <a:buChar char="•"/>
              <a:tabLst>
                <a:tab pos="180000" algn="l"/>
              </a:tabLst>
              <a:defRPr/>
            </a:pPr>
            <a:r>
              <a:rPr lang="en-GB" sz="2000" kern="1200" dirty="0"/>
              <a:t>unusual posturing</a:t>
            </a:r>
          </a:p>
          <a:p>
            <a:pPr marL="648000" lvl="1" indent="-180000" eaLnBrk="1" hangingPunct="1">
              <a:spcBef>
                <a:spcPts val="0"/>
              </a:spcBef>
              <a:spcAft>
                <a:spcPts val="600"/>
              </a:spcAft>
              <a:buFont typeface="Arial" pitchFamily="34" charset="0"/>
              <a:buChar char="•"/>
              <a:tabLst>
                <a:tab pos="180000" algn="l"/>
              </a:tabLst>
              <a:defRPr/>
            </a:pPr>
            <a:r>
              <a:rPr lang="en-GB" sz="2000" kern="1200" dirty="0"/>
              <a:t>prolonged limb-jerking (note that brief </a:t>
            </a:r>
            <a:br>
              <a:rPr lang="en-GB" sz="2000" kern="1200" dirty="0"/>
            </a:br>
            <a:r>
              <a:rPr lang="en-GB" sz="2000" kern="1200" dirty="0"/>
              <a:t>seizure-like activity can often occur during</a:t>
            </a:r>
            <a:br>
              <a:rPr lang="en-GB" sz="2000" kern="1200" dirty="0"/>
            </a:br>
            <a:r>
              <a:rPr lang="en-GB" sz="2000" kern="1200" dirty="0"/>
              <a:t>uncomplicated faints) </a:t>
            </a:r>
          </a:p>
          <a:p>
            <a:pPr marL="648000" lvl="1" indent="-180000" eaLnBrk="1" hangingPunct="1">
              <a:spcBef>
                <a:spcPts val="0"/>
              </a:spcBef>
              <a:spcAft>
                <a:spcPts val="600"/>
              </a:spcAft>
              <a:buFont typeface="Arial" pitchFamily="34" charset="0"/>
              <a:buChar char="•"/>
              <a:tabLst>
                <a:tab pos="180000" algn="l"/>
              </a:tabLst>
              <a:defRPr/>
            </a:pPr>
            <a:r>
              <a:rPr lang="en-GB" sz="2000" kern="1200" dirty="0"/>
              <a:t>confusion following the event</a:t>
            </a:r>
          </a:p>
          <a:p>
            <a:pPr marL="648000" lvl="1" indent="-180000" eaLnBrk="1" hangingPunct="1">
              <a:spcBef>
                <a:spcPts val="0"/>
              </a:spcBef>
              <a:spcAft>
                <a:spcPts val="600"/>
              </a:spcAft>
              <a:buFont typeface="Arial" pitchFamily="34" charset="0"/>
              <a:buChar char="•"/>
              <a:tabLst>
                <a:tab pos="180000" algn="l"/>
              </a:tabLst>
              <a:defRPr/>
            </a:pPr>
            <a:r>
              <a:rPr lang="fr-FR" sz="2000" kern="1200" dirty="0"/>
              <a:t>prodromal déjà vu, or jamais vu</a:t>
            </a:r>
          </a:p>
          <a:p>
            <a:pPr lvl="1" indent="-355600" eaLnBrk="1" hangingPunct="1">
              <a:spcBef>
                <a:spcPts val="0"/>
              </a:spcBef>
              <a:buFont typeface="Arial" pitchFamily="34" charset="0"/>
              <a:buChar char="•"/>
              <a:defRPr/>
            </a:pPr>
            <a:endParaRPr lang="en-GB" dirty="0"/>
          </a:p>
          <a:p>
            <a:pPr eaLnBrk="1" hangingPunct="1">
              <a:defRPr/>
            </a:pPr>
            <a:endParaRPr lang="en-GB" dirty="0"/>
          </a:p>
        </p:txBody>
      </p:sp>
      <p:pic>
        <p:nvPicPr>
          <p:cNvPr id="14340" name="Picture 6">
            <a:extLst>
              <a:ext uri="{FF2B5EF4-FFF2-40B4-BE49-F238E27FC236}">
                <a16:creationId xmlns:a16="http://schemas.microsoft.com/office/drawing/2014/main" id="{F20A59B4-A42A-415F-B078-9063C6039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2924175"/>
            <a:ext cx="236855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1D83B44-EEBE-4F76-B270-34CA3058810F}"/>
              </a:ext>
            </a:extLst>
          </p:cNvPr>
          <p:cNvSpPr>
            <a:spLocks noGrp="1"/>
          </p:cNvSpPr>
          <p:nvPr>
            <p:ph type="title"/>
          </p:nvPr>
        </p:nvSpPr>
        <p:spPr>
          <a:xfrm>
            <a:off x="3276600" y="484188"/>
            <a:ext cx="5975350" cy="928687"/>
          </a:xfrm>
        </p:spPr>
        <p:txBody>
          <a:bodyPr/>
          <a:lstStyle/>
          <a:p>
            <a:pPr algn="l" eaLnBrk="1" hangingPunct="1"/>
            <a:r>
              <a:rPr lang="en-GB" altLang="en-US">
                <a:cs typeface="Arial" panose="020B0604020202020204" pitchFamily="34" charset="0"/>
              </a:rPr>
              <a:t>Transfer of care to the emergency department</a:t>
            </a:r>
            <a:endParaRPr lang="en-GB" altLang="en-US"/>
          </a:p>
        </p:txBody>
      </p:sp>
      <p:sp>
        <p:nvSpPr>
          <p:cNvPr id="3" name="Content Placeholder 2">
            <a:extLst>
              <a:ext uri="{FF2B5EF4-FFF2-40B4-BE49-F238E27FC236}">
                <a16:creationId xmlns:a16="http://schemas.microsoft.com/office/drawing/2014/main" id="{58ACBBD4-616E-49EE-A5E2-BE7D34E53480}"/>
              </a:ext>
            </a:extLst>
          </p:cNvPr>
          <p:cNvSpPr>
            <a:spLocks noGrp="1"/>
          </p:cNvSpPr>
          <p:nvPr>
            <p:ph idx="1"/>
          </p:nvPr>
        </p:nvSpPr>
        <p:spPr>
          <a:xfrm>
            <a:off x="755650" y="1887538"/>
            <a:ext cx="7816850" cy="3702050"/>
          </a:xfrm>
        </p:spPr>
        <p:txBody>
          <a:bodyPr>
            <a:normAutofit/>
          </a:bodyPr>
          <a:lstStyle/>
          <a:p>
            <a:pPr marL="0" indent="0" eaLnBrk="1" hangingPunct="1">
              <a:lnSpc>
                <a:spcPct val="120000"/>
              </a:lnSpc>
              <a:spcBef>
                <a:spcPts val="0"/>
              </a:spcBef>
              <a:spcAft>
                <a:spcPts val="600"/>
              </a:spcAft>
              <a:buFont typeface="Arial" pitchFamily="34" charset="0"/>
              <a:buChar char="•"/>
              <a:defRPr/>
            </a:pPr>
            <a:r>
              <a:rPr lang="en-GB" sz="2200" dirty="0">
                <a:cs typeface="Arial" pitchFamily="34" charset="0"/>
              </a:rPr>
              <a:t> </a:t>
            </a:r>
            <a:r>
              <a:rPr lang="en-GB" sz="2000" dirty="0">
                <a:cs typeface="Arial" pitchFamily="34" charset="0"/>
              </a:rPr>
              <a:t>Convey patient to emergency department unless a </a:t>
            </a:r>
            <a:r>
              <a:rPr lang="en-GB" sz="2000" b="1" dirty="0">
                <a:cs typeface="Arial" pitchFamily="34" charset="0"/>
              </a:rPr>
              <a:t>CLEAR </a:t>
            </a:r>
            <a:r>
              <a:rPr lang="en-GB" sz="2000" dirty="0">
                <a:cs typeface="Arial" pitchFamily="34" charset="0"/>
              </a:rPr>
              <a:t>diagnosis of uncomplicated faint or situational syncope is made and there is nothing in the initial assessment to raise clinical or social concern</a:t>
            </a:r>
          </a:p>
          <a:p>
            <a:pPr marL="0" indent="0" eaLnBrk="1" hangingPunct="1">
              <a:lnSpc>
                <a:spcPct val="120000"/>
              </a:lnSpc>
              <a:spcBef>
                <a:spcPts val="0"/>
              </a:spcBef>
              <a:spcAft>
                <a:spcPts val="600"/>
              </a:spcAft>
              <a:buFont typeface="Arial" pitchFamily="34" charset="0"/>
              <a:buChar char="•"/>
              <a:defRPr/>
            </a:pPr>
            <a:r>
              <a:rPr lang="en-AU" sz="2000" dirty="0"/>
              <a:t> Give copies of the ECG and the patient report form to the receiving clinician when care is transferred, and to the person who had the TLoC</a:t>
            </a:r>
          </a:p>
          <a:p>
            <a:pPr marL="0" indent="0" eaLnBrk="1" hangingPunct="1">
              <a:lnSpc>
                <a:spcPct val="120000"/>
              </a:lnSpc>
              <a:spcBef>
                <a:spcPts val="0"/>
              </a:spcBef>
              <a:spcAft>
                <a:spcPts val="600"/>
              </a:spcAft>
              <a:buFont typeface="Arial" pitchFamily="34" charset="0"/>
              <a:buChar char="•"/>
              <a:defRPr/>
            </a:pPr>
            <a:r>
              <a:rPr lang="en-GB" sz="2000" b="1" dirty="0">
                <a:cs typeface="Arial" pitchFamily="34" charset="0"/>
              </a:rPr>
              <a:t> Don’t forget </a:t>
            </a:r>
            <a:r>
              <a:rPr lang="en-GB" sz="2000" dirty="0">
                <a:cs typeface="Arial" pitchFamily="34" charset="0"/>
              </a:rPr>
              <a:t>to acquire a 12-lead ECG in any case of TLoC</a:t>
            </a:r>
          </a:p>
          <a:p>
            <a:pPr marL="0" indent="0" eaLnBrk="1" hangingPunct="1">
              <a:lnSpc>
                <a:spcPct val="120000"/>
              </a:lnSpc>
              <a:spcBef>
                <a:spcPts val="0"/>
              </a:spcBef>
              <a:spcAft>
                <a:spcPts val="600"/>
              </a:spcAft>
              <a:buFont typeface="Arial" pitchFamily="34" charset="0"/>
              <a:buChar char="•"/>
              <a:defRPr/>
            </a:pPr>
            <a:endParaRPr lang="en-GB" sz="2200" dirty="0">
              <a:cs typeface="Arial" pitchFamily="34" charset="0"/>
            </a:endParaRPr>
          </a:p>
          <a:p>
            <a:pPr eaLnBrk="1" hangingPunct="1">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C403EE9-1AC5-482A-820D-D04A5751E95B}"/>
              </a:ext>
            </a:extLst>
          </p:cNvPr>
          <p:cNvSpPr>
            <a:spLocks noGrp="1"/>
          </p:cNvSpPr>
          <p:nvPr>
            <p:ph type="title"/>
          </p:nvPr>
        </p:nvSpPr>
        <p:spPr>
          <a:xfrm>
            <a:off x="1619250" y="476250"/>
            <a:ext cx="7345363" cy="1287463"/>
          </a:xfrm>
        </p:spPr>
        <p:txBody>
          <a:bodyPr/>
          <a:lstStyle/>
          <a:p>
            <a:pPr eaLnBrk="1" hangingPunct="1"/>
            <a:r>
              <a:rPr lang="en-GB" altLang="en-US" sz="3200"/>
              <a:t>Transfer of care to GP and patient </a:t>
            </a:r>
            <a:br>
              <a:rPr lang="en-GB" altLang="en-US"/>
            </a:br>
            <a:r>
              <a:rPr lang="en-GB" altLang="en-US" sz="2400"/>
              <a:t>(only when uncomplicated faint or </a:t>
            </a:r>
            <a:br>
              <a:rPr lang="en-GB" altLang="en-US" sz="2400"/>
            </a:br>
            <a:r>
              <a:rPr lang="en-GB" altLang="en-US" sz="2400"/>
              <a:t>situational syncope diagnosed)</a:t>
            </a:r>
          </a:p>
        </p:txBody>
      </p:sp>
      <p:sp>
        <p:nvSpPr>
          <p:cNvPr id="3" name="Content Placeholder 2">
            <a:extLst>
              <a:ext uri="{FF2B5EF4-FFF2-40B4-BE49-F238E27FC236}">
                <a16:creationId xmlns:a16="http://schemas.microsoft.com/office/drawing/2014/main" id="{9EBF76D0-2E81-4680-ADD9-5C1E222607B9}"/>
              </a:ext>
            </a:extLst>
          </p:cNvPr>
          <p:cNvSpPr>
            <a:spLocks noGrp="1"/>
          </p:cNvSpPr>
          <p:nvPr>
            <p:ph idx="1"/>
          </p:nvPr>
        </p:nvSpPr>
        <p:spPr>
          <a:xfrm>
            <a:off x="506413" y="2160588"/>
            <a:ext cx="8208962" cy="4797425"/>
          </a:xfrm>
        </p:spPr>
        <p:txBody>
          <a:bodyPr/>
          <a:lstStyle/>
          <a:p>
            <a:pPr marL="0" eaLnBrk="1" hangingPunct="1">
              <a:lnSpc>
                <a:spcPct val="120000"/>
              </a:lnSpc>
              <a:spcBef>
                <a:spcPts val="0"/>
              </a:spcBef>
              <a:spcAft>
                <a:spcPts val="1200"/>
              </a:spcAft>
              <a:buFont typeface="Arial" pitchFamily="34" charset="0"/>
              <a:buChar char="•"/>
              <a:defRPr/>
            </a:pPr>
            <a:r>
              <a:rPr lang="en-GB" dirty="0">
                <a:cs typeface="Arial" pitchFamily="34" charset="0"/>
              </a:rPr>
              <a:t> </a:t>
            </a:r>
            <a:r>
              <a:rPr lang="en-GB" sz="2000" dirty="0">
                <a:cs typeface="Arial" pitchFamily="34" charset="0"/>
              </a:rPr>
              <a:t>If a diagnosis of uncomplicated faint or situational syncope is made, no further immediate management is required. The crew should:</a:t>
            </a:r>
          </a:p>
          <a:p>
            <a:pPr marL="468000" lvl="2" indent="-216000" eaLnBrk="1" hangingPunct="1">
              <a:spcBef>
                <a:spcPts val="0"/>
              </a:spcBef>
              <a:spcAft>
                <a:spcPts val="0"/>
              </a:spcAft>
              <a:buFont typeface="Arial" pitchFamily="34" charset="0"/>
              <a:buChar char="–"/>
              <a:tabLst>
                <a:tab pos="216000" algn="l"/>
              </a:tabLst>
              <a:defRPr/>
            </a:pPr>
            <a:r>
              <a:rPr lang="en-GB" sz="2000" dirty="0"/>
              <a:t>reassure </a:t>
            </a:r>
            <a:r>
              <a:rPr lang="en-GB" sz="2000" b="1" dirty="0"/>
              <a:t>the person</a:t>
            </a:r>
            <a:r>
              <a:rPr lang="en-GB" sz="2000" dirty="0"/>
              <a:t> that their prognosis is good</a:t>
            </a:r>
          </a:p>
          <a:p>
            <a:pPr marL="468000" lvl="2" indent="-216000" eaLnBrk="1" hangingPunct="1">
              <a:spcBef>
                <a:spcPts val="0"/>
              </a:spcBef>
              <a:spcAft>
                <a:spcPts val="0"/>
              </a:spcAft>
              <a:buFont typeface="Arial" pitchFamily="34" charset="0"/>
              <a:buChar char="–"/>
              <a:tabLst>
                <a:tab pos="216000" algn="l"/>
              </a:tabLst>
              <a:defRPr/>
            </a:pPr>
            <a:r>
              <a:rPr lang="en-GB" sz="2000" dirty="0"/>
              <a:t>advise the person to take copies of their ECG and patient report form to their GP</a:t>
            </a:r>
          </a:p>
          <a:p>
            <a:pPr marL="468000" lvl="2" indent="-216000" eaLnBrk="1" hangingPunct="1">
              <a:spcBef>
                <a:spcPts val="0"/>
              </a:spcBef>
              <a:spcAft>
                <a:spcPts val="0"/>
              </a:spcAft>
              <a:buFont typeface="Arial" pitchFamily="34" charset="0"/>
              <a:buChar char="–"/>
              <a:tabLst>
                <a:tab pos="216000" algn="l"/>
              </a:tabLst>
              <a:defRPr/>
            </a:pPr>
            <a:r>
              <a:rPr lang="en-GB" sz="2000" dirty="0"/>
              <a:t>explain to the person why their TLoC has possibly occurred and advise them what to do if it happens again</a:t>
            </a:r>
          </a:p>
          <a:p>
            <a:pPr marL="468000" lvl="2" indent="-216000" eaLnBrk="1" hangingPunct="1">
              <a:spcBef>
                <a:spcPts val="0"/>
              </a:spcBef>
              <a:spcAft>
                <a:spcPts val="0"/>
              </a:spcAft>
              <a:buFont typeface="Arial" pitchFamily="34" charset="0"/>
              <a:buChar char="–"/>
              <a:tabLst>
                <a:tab pos="216000" algn="l"/>
              </a:tabLst>
              <a:defRPr/>
            </a:pPr>
            <a:r>
              <a:rPr lang="en-GB" sz="2000" dirty="0"/>
              <a:t>inform </a:t>
            </a:r>
            <a:r>
              <a:rPr lang="en-GB" sz="2000" b="1" dirty="0"/>
              <a:t>the GP</a:t>
            </a:r>
            <a:r>
              <a:rPr lang="en-GB" sz="2000" dirty="0"/>
              <a:t> about the diagnosis, directly if possible and tell the GP if an ECG has not been recorded</a:t>
            </a:r>
            <a:endParaRPr lang="en-GB" sz="2000" dirty="0">
              <a:cs typeface="Arial" pitchFamily="34" charset="0"/>
            </a:endParaRPr>
          </a:p>
          <a:p>
            <a:pPr eaLnBrk="1" hangingPunct="1">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749E1B9-86FB-4A7B-8C94-DAA40E0930B8}"/>
              </a:ext>
            </a:extLst>
          </p:cNvPr>
          <p:cNvSpPr>
            <a:spLocks noGrp="1" noChangeArrowheads="1"/>
          </p:cNvSpPr>
          <p:nvPr>
            <p:ph type="title"/>
          </p:nvPr>
        </p:nvSpPr>
        <p:spPr/>
        <p:txBody>
          <a:bodyPr/>
          <a:lstStyle/>
          <a:p>
            <a:pPr eaLnBrk="1" hangingPunct="1"/>
            <a:r>
              <a:rPr lang="en-GB" altLang="en-US"/>
              <a:t>Find out more</a:t>
            </a:r>
          </a:p>
        </p:txBody>
      </p:sp>
      <p:sp>
        <p:nvSpPr>
          <p:cNvPr id="17411" name="Rectangle 3">
            <a:extLst>
              <a:ext uri="{FF2B5EF4-FFF2-40B4-BE49-F238E27FC236}">
                <a16:creationId xmlns:a16="http://schemas.microsoft.com/office/drawing/2014/main" id="{CB73DE38-44C8-4F30-9550-C489AF54E301}"/>
              </a:ext>
            </a:extLst>
          </p:cNvPr>
          <p:cNvSpPr>
            <a:spLocks noGrp="1" noChangeArrowheads="1"/>
          </p:cNvSpPr>
          <p:nvPr>
            <p:ph type="body" idx="1"/>
          </p:nvPr>
        </p:nvSpPr>
        <p:spPr>
          <a:xfrm>
            <a:off x="215900" y="1606550"/>
            <a:ext cx="9109075" cy="4918075"/>
          </a:xfrm>
        </p:spPr>
        <p:txBody>
          <a:bodyPr/>
          <a:lstStyle/>
          <a:p>
            <a:pPr marL="142875" eaLnBrk="1" hangingPunct="1"/>
            <a:r>
              <a:rPr lang="en-GB" altLang="en-US"/>
              <a:t>	Visit </a:t>
            </a:r>
            <a:r>
              <a:rPr lang="en-GB" altLang="en-US">
                <a:hlinkClick r:id="rId3"/>
              </a:rPr>
              <a:t>www.nice.org.uk/guidance/CG109</a:t>
            </a:r>
            <a:r>
              <a:rPr lang="en-GB" altLang="en-US"/>
              <a:t> for:</a:t>
            </a:r>
          </a:p>
          <a:p>
            <a:pPr marL="358775" lvl="1" indent="-179388" eaLnBrk="1" hangingPunct="1"/>
            <a:r>
              <a:rPr lang="en-GB" altLang="en-US"/>
              <a:t>the guideline </a:t>
            </a:r>
          </a:p>
          <a:p>
            <a:pPr marL="358775" lvl="1" indent="-179388" eaLnBrk="1" hangingPunct="1"/>
            <a:r>
              <a:rPr lang="en-GB" altLang="en-US"/>
              <a:t>the quick reference guide</a:t>
            </a:r>
          </a:p>
          <a:p>
            <a:pPr marL="358775" lvl="1" indent="-179388" eaLnBrk="1" hangingPunct="1"/>
            <a:r>
              <a:rPr lang="en-GB" altLang="en-US"/>
              <a:t>‘Understanding NICE guidance’</a:t>
            </a:r>
          </a:p>
          <a:p>
            <a:pPr marL="358775" lvl="1" indent="-179388" eaLnBrk="1" hangingPunct="1"/>
            <a:r>
              <a:rPr lang="en-GB" altLang="en-US"/>
              <a:t>podcast discussing the implications of the NICE recommendations to ambulance services</a:t>
            </a:r>
            <a:endParaRPr lang="en-GB" altLang="en-US" b="1" i="1"/>
          </a:p>
          <a:p>
            <a:pPr marL="358775" lvl="1" indent="-179388" eaLnBrk="1" hangingPunct="1"/>
            <a:r>
              <a:rPr lang="en-GB" altLang="en-US"/>
              <a:t>costing statement</a:t>
            </a:r>
          </a:p>
          <a:p>
            <a:pPr marL="358775" lvl="1" indent="-179388" eaLnBrk="1" hangingPunct="1"/>
            <a:r>
              <a:rPr lang="en-GB" altLang="en-US"/>
              <a:t>audit support and baseline assessment tool</a:t>
            </a:r>
          </a:p>
          <a:p>
            <a:pPr marL="358775" lvl="1" indent="-179388" eaLnBrk="1" hangingPunct="1"/>
            <a:r>
              <a:rPr lang="en-GB" altLang="en-US"/>
              <a:t>guide to resources</a:t>
            </a:r>
          </a:p>
          <a:p>
            <a:pPr marL="358775" lvl="1" indent="-179388" eaLnBrk="1" hangingPunct="1"/>
            <a:r>
              <a:rPr lang="en-GB" altLang="en-US"/>
              <a:t>full slide set</a:t>
            </a:r>
          </a:p>
        </p:txBody>
      </p:sp>
      <p:pic>
        <p:nvPicPr>
          <p:cNvPr id="17412" name="Picture 9">
            <a:extLst>
              <a:ext uri="{FF2B5EF4-FFF2-40B4-BE49-F238E27FC236}">
                <a16:creationId xmlns:a16="http://schemas.microsoft.com/office/drawing/2014/main" id="{BE27159B-D7EB-4491-83E2-8C71B8337BE3}"/>
              </a:ext>
            </a:extLst>
          </p:cNvPr>
          <p:cNvPicPr preferRelativeResize="0">
            <a:picLocks noChangeArrowheads="1"/>
          </p:cNvPicPr>
          <p:nvPr/>
        </p:nvPicPr>
        <p:blipFill>
          <a:blip r:embed="rId4">
            <a:clrChange>
              <a:clrFrom>
                <a:srgbClr val="00ADAD"/>
              </a:clrFrom>
              <a:clrTo>
                <a:srgbClr val="00ADAD">
                  <a:alpha val="0"/>
                </a:srgbClr>
              </a:clrTo>
            </a:clrChange>
            <a:extLst>
              <a:ext uri="{28A0092B-C50C-407E-A947-70E740481C1C}">
                <a14:useLocalDpi xmlns:a14="http://schemas.microsoft.com/office/drawing/2010/main" val="0"/>
              </a:ext>
            </a:extLst>
          </a:blip>
          <a:srcRect/>
          <a:stretch>
            <a:fillRect/>
          </a:stretch>
        </p:blipFill>
        <p:spPr bwMode="auto">
          <a:xfrm>
            <a:off x="8101013" y="5805488"/>
            <a:ext cx="9350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6F79B359-1205-41A8-9555-40A6A8CA5B79}"/>
              </a:ext>
            </a:extLst>
          </p:cNvPr>
          <p:cNvSpPr>
            <a:spLocks noGrp="1" noChangeArrowheads="1"/>
          </p:cNvSpPr>
          <p:nvPr>
            <p:ph type="title"/>
          </p:nvPr>
        </p:nvSpPr>
        <p:spPr>
          <a:xfrm>
            <a:off x="5580063" y="115888"/>
            <a:ext cx="4464050" cy="1287462"/>
          </a:xfrm>
        </p:spPr>
        <p:txBody>
          <a:bodyPr/>
          <a:lstStyle/>
          <a:p>
            <a:pPr algn="l" eaLnBrk="1" hangingPunct="1"/>
            <a:r>
              <a:rPr lang="en-GB" altLang="en-US"/>
              <a:t>Introduction</a:t>
            </a:r>
          </a:p>
        </p:txBody>
      </p:sp>
      <p:sp>
        <p:nvSpPr>
          <p:cNvPr id="4099" name="Rectangle 8">
            <a:extLst>
              <a:ext uri="{FF2B5EF4-FFF2-40B4-BE49-F238E27FC236}">
                <a16:creationId xmlns:a16="http://schemas.microsoft.com/office/drawing/2014/main" id="{E9613DFC-FE22-4525-9DA3-68F15C66FBE2}"/>
              </a:ext>
            </a:extLst>
          </p:cNvPr>
          <p:cNvSpPr>
            <a:spLocks noGrp="1" noChangeArrowheads="1"/>
          </p:cNvSpPr>
          <p:nvPr>
            <p:ph idx="1"/>
          </p:nvPr>
        </p:nvSpPr>
        <p:spPr>
          <a:xfrm>
            <a:off x="395288" y="2060575"/>
            <a:ext cx="8208962" cy="4089400"/>
          </a:xfrm>
        </p:spPr>
        <p:txBody>
          <a:bodyPr/>
          <a:lstStyle/>
          <a:p>
            <a:pPr marL="539750" indent="-277813" eaLnBrk="1" hangingPunct="1">
              <a:lnSpc>
                <a:spcPct val="90000"/>
              </a:lnSpc>
              <a:spcBef>
                <a:spcPct val="0"/>
              </a:spcBef>
              <a:spcAft>
                <a:spcPts val="1800"/>
              </a:spcAft>
              <a:tabLst>
                <a:tab pos="261938" algn="l"/>
              </a:tabLst>
            </a:pPr>
            <a:r>
              <a:rPr lang="en-GB" altLang="en-US" sz="2000"/>
              <a:t>New NICE guideline on ‘transient loss of consciousness’ (TLoC)</a:t>
            </a:r>
          </a:p>
          <a:p>
            <a:pPr marL="539750" indent="-277813" eaLnBrk="1" hangingPunct="1">
              <a:lnSpc>
                <a:spcPct val="90000"/>
              </a:lnSpc>
              <a:spcBef>
                <a:spcPct val="0"/>
              </a:spcBef>
              <a:spcAft>
                <a:spcPts val="1800"/>
              </a:spcAft>
              <a:tabLst>
                <a:tab pos="261938" algn="l"/>
              </a:tabLst>
            </a:pPr>
            <a:r>
              <a:rPr lang="en-GB" altLang="en-US" sz="2000"/>
              <a:t>Has implications for ambulance services</a:t>
            </a:r>
          </a:p>
          <a:p>
            <a:pPr marL="539750" indent="-277813" eaLnBrk="1" hangingPunct="1">
              <a:lnSpc>
                <a:spcPct val="90000"/>
              </a:lnSpc>
              <a:spcAft>
                <a:spcPts val="75"/>
              </a:spcAft>
              <a:tabLst>
                <a:tab pos="261938" algn="l"/>
              </a:tabLst>
            </a:pPr>
            <a:r>
              <a:rPr lang="en-GB" altLang="en-US" sz="2000"/>
              <a:t>Will look at importance of: </a:t>
            </a:r>
          </a:p>
          <a:p>
            <a:pPr marL="539750" indent="-277813" eaLnBrk="1" hangingPunct="1">
              <a:spcBef>
                <a:spcPct val="0"/>
              </a:spcBef>
              <a:spcAft>
                <a:spcPct val="0"/>
              </a:spcAft>
              <a:buFontTx/>
              <a:buChar char="•"/>
              <a:tabLst>
                <a:tab pos="261938" algn="l"/>
              </a:tabLst>
            </a:pPr>
            <a:r>
              <a:rPr lang="en-GB" altLang="en-US" sz="2000"/>
              <a:t>thorough assessment and history taking</a:t>
            </a:r>
          </a:p>
          <a:p>
            <a:pPr marL="539750" indent="-277813" eaLnBrk="1" hangingPunct="1">
              <a:spcBef>
                <a:spcPct val="0"/>
              </a:spcBef>
              <a:spcAft>
                <a:spcPct val="0"/>
              </a:spcAft>
              <a:buFontTx/>
              <a:buChar char="•"/>
              <a:tabLst>
                <a:tab pos="261938" algn="l"/>
              </a:tabLst>
            </a:pPr>
            <a:r>
              <a:rPr lang="en-GB" altLang="en-US" sz="2000"/>
              <a:t>ECG acquisition </a:t>
            </a:r>
          </a:p>
          <a:p>
            <a:pPr marL="539750" indent="-277813" eaLnBrk="1" hangingPunct="1">
              <a:spcBef>
                <a:spcPct val="0"/>
              </a:spcBef>
              <a:spcAft>
                <a:spcPct val="0"/>
              </a:spcAft>
              <a:buFontTx/>
              <a:buChar char="•"/>
              <a:tabLst>
                <a:tab pos="261938" algn="l"/>
              </a:tabLst>
            </a:pPr>
            <a:r>
              <a:rPr lang="en-GB" altLang="en-US" sz="2000"/>
              <a:t>identifying red flags</a:t>
            </a:r>
          </a:p>
          <a:p>
            <a:pPr marL="539750" indent="-277813" eaLnBrk="1" hangingPunct="1">
              <a:spcBef>
                <a:spcPct val="0"/>
              </a:spcBef>
              <a:spcAft>
                <a:spcPct val="0"/>
              </a:spcAft>
              <a:buFontTx/>
              <a:buChar char="•"/>
              <a:tabLst>
                <a:tab pos="261938" algn="l"/>
              </a:tabLst>
            </a:pPr>
            <a:r>
              <a:rPr lang="en-GB" altLang="en-US" sz="2000"/>
              <a:t>diagnosing uncomplicated faint and</a:t>
            </a:r>
            <a:br>
              <a:rPr lang="en-GB" altLang="en-US" sz="2000"/>
            </a:br>
            <a:r>
              <a:rPr lang="en-GB" altLang="en-US" sz="2000"/>
              <a:t>situational syncope</a:t>
            </a:r>
          </a:p>
          <a:p>
            <a:pPr marL="539750" indent="-277813" eaLnBrk="1" hangingPunct="1">
              <a:spcBef>
                <a:spcPct val="0"/>
              </a:spcBef>
              <a:spcAft>
                <a:spcPct val="0"/>
              </a:spcAft>
              <a:buFontTx/>
              <a:buChar char="•"/>
              <a:tabLst>
                <a:tab pos="261938" algn="l"/>
              </a:tabLst>
            </a:pPr>
            <a:r>
              <a:rPr lang="en-GB" altLang="en-US" sz="2000"/>
              <a:t>identifying other potential causes of TLoC</a:t>
            </a:r>
          </a:p>
          <a:p>
            <a:pPr marL="539750" indent="-277813" eaLnBrk="1" hangingPunct="1">
              <a:spcBef>
                <a:spcPct val="0"/>
              </a:spcBef>
              <a:spcAft>
                <a:spcPct val="0"/>
              </a:spcAft>
              <a:buFontTx/>
              <a:buChar char="•"/>
              <a:tabLst>
                <a:tab pos="261938" algn="l"/>
              </a:tabLst>
            </a:pPr>
            <a:r>
              <a:rPr lang="en-GB" altLang="en-US" sz="2000"/>
              <a:t>directing people into the appropriate pathway</a:t>
            </a:r>
          </a:p>
        </p:txBody>
      </p:sp>
      <p:pic>
        <p:nvPicPr>
          <p:cNvPr id="4100" name="Picture 7" descr="http://thepulse.londonambulance.nhs.uk/uploaded_files/Image%20Bank%20Vehicles/a+e_ambulance_01.jpg">
            <a:extLst>
              <a:ext uri="{FF2B5EF4-FFF2-40B4-BE49-F238E27FC236}">
                <a16:creationId xmlns:a16="http://schemas.microsoft.com/office/drawing/2014/main" id="{470DB018-53D0-47DB-8321-18A4F5C47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88913"/>
            <a:ext cx="208915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a:extLst>
              <a:ext uri="{FF2B5EF4-FFF2-40B4-BE49-F238E27FC236}">
                <a16:creationId xmlns:a16="http://schemas.microsoft.com/office/drawing/2014/main" id="{144813A6-7D9B-45A7-AF09-F907B1C61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549" t="20686" r="39014" b="33827"/>
          <a:stretch>
            <a:fillRect/>
          </a:stretch>
        </p:blipFill>
        <p:spPr bwMode="auto">
          <a:xfrm>
            <a:off x="6516688" y="2611438"/>
            <a:ext cx="1912937"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1B45A3D-858D-4A4A-AC66-8C48684F351C}"/>
              </a:ext>
            </a:extLst>
          </p:cNvPr>
          <p:cNvSpPr>
            <a:spLocks noGrp="1" noChangeArrowheads="1"/>
          </p:cNvSpPr>
          <p:nvPr>
            <p:ph type="title"/>
          </p:nvPr>
        </p:nvSpPr>
        <p:spPr>
          <a:xfrm>
            <a:off x="3924300" y="115888"/>
            <a:ext cx="5111750" cy="1287462"/>
          </a:xfrm>
        </p:spPr>
        <p:txBody>
          <a:bodyPr/>
          <a:lstStyle/>
          <a:p>
            <a:pPr algn="l" eaLnBrk="1" hangingPunct="1"/>
            <a:r>
              <a:rPr lang="en-GB" altLang="en-US"/>
              <a:t>Background: TLoC</a:t>
            </a:r>
          </a:p>
        </p:txBody>
      </p:sp>
      <p:sp>
        <p:nvSpPr>
          <p:cNvPr id="5123" name="Rectangle 3">
            <a:extLst>
              <a:ext uri="{FF2B5EF4-FFF2-40B4-BE49-F238E27FC236}">
                <a16:creationId xmlns:a16="http://schemas.microsoft.com/office/drawing/2014/main" id="{0F88274C-85BB-4ED0-A5E4-CDB333C6F9F4}"/>
              </a:ext>
            </a:extLst>
          </p:cNvPr>
          <p:cNvSpPr>
            <a:spLocks noGrp="1" noChangeArrowheads="1"/>
          </p:cNvSpPr>
          <p:nvPr>
            <p:ph idx="1"/>
          </p:nvPr>
        </p:nvSpPr>
        <p:spPr>
          <a:xfrm>
            <a:off x="395288" y="1987550"/>
            <a:ext cx="5113337" cy="4105275"/>
          </a:xfrm>
        </p:spPr>
        <p:txBody>
          <a:bodyPr/>
          <a:lstStyle/>
          <a:p>
            <a:pPr eaLnBrk="1" hangingPunct="1">
              <a:spcBef>
                <a:spcPts val="600"/>
              </a:spcBef>
              <a:spcAft>
                <a:spcPts val="1200"/>
              </a:spcAft>
            </a:pPr>
            <a:r>
              <a:rPr lang="en-GB" altLang="en-US" sz="2000"/>
              <a:t>Definition: TLoC is a </a:t>
            </a:r>
            <a:r>
              <a:rPr lang="en-GB" altLang="en-US" sz="2000">
                <a:cs typeface="Arial" panose="020B0604020202020204" pitchFamily="34" charset="0"/>
              </a:rPr>
              <a:t>spontaneous loss of consciousness with complete recovery</a:t>
            </a:r>
            <a:endParaRPr lang="en-GB" altLang="en-US" sz="2000"/>
          </a:p>
          <a:p>
            <a:pPr eaLnBrk="1" hangingPunct="1">
              <a:spcBef>
                <a:spcPts val="600"/>
              </a:spcBef>
              <a:spcAft>
                <a:spcPts val="1200"/>
              </a:spcAft>
            </a:pPr>
            <a:r>
              <a:rPr lang="en-GB" altLang="en-US" sz="2000"/>
              <a:t>TLoC is very common. Causes are neurological, psychological or cardiovascular (most common)</a:t>
            </a:r>
          </a:p>
          <a:p>
            <a:pPr eaLnBrk="1" hangingPunct="1">
              <a:spcBef>
                <a:spcPts val="600"/>
              </a:spcBef>
              <a:spcAft>
                <a:spcPts val="1200"/>
              </a:spcAft>
            </a:pPr>
            <a:r>
              <a:rPr lang="en-GB" altLang="en-US" sz="2000"/>
              <a:t>Diagnosis is often inaccurate (substantial proportion of those initially diagnosed and treated for epilepsy have a cardiovascular cause for TLoC!)</a:t>
            </a:r>
          </a:p>
          <a:p>
            <a:pPr eaLnBrk="1" hangingPunct="1">
              <a:lnSpc>
                <a:spcPct val="90000"/>
              </a:lnSpc>
            </a:pPr>
            <a:endParaRPr lang="en-GB" altLang="en-US"/>
          </a:p>
          <a:p>
            <a:pPr eaLnBrk="1" hangingPunct="1">
              <a:lnSpc>
                <a:spcPct val="90000"/>
              </a:lnSpc>
            </a:pPr>
            <a:endParaRPr lang="en-GB" altLang="en-US" sz="2000"/>
          </a:p>
        </p:txBody>
      </p:sp>
      <p:pic>
        <p:nvPicPr>
          <p:cNvPr id="5124" name="Picture 6" descr="http://thepulse.londonambulance.nhs.uk/uploaded_files/Image%20Bank%20Staff/a+e_support.jpg">
            <a:extLst>
              <a:ext uri="{FF2B5EF4-FFF2-40B4-BE49-F238E27FC236}">
                <a16:creationId xmlns:a16="http://schemas.microsoft.com/office/drawing/2014/main" id="{CC0A94F3-0DC1-4772-81F0-B1263981F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73238"/>
            <a:ext cx="33496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877C143-7479-4EF6-B289-56FCC6CEF92D}"/>
              </a:ext>
            </a:extLst>
          </p:cNvPr>
          <p:cNvSpPr>
            <a:spLocks noGrp="1" noChangeArrowheads="1"/>
          </p:cNvSpPr>
          <p:nvPr>
            <p:ph type="title"/>
          </p:nvPr>
        </p:nvSpPr>
        <p:spPr>
          <a:xfrm>
            <a:off x="3635375" y="187325"/>
            <a:ext cx="5257800" cy="1081088"/>
          </a:xfrm>
        </p:spPr>
        <p:txBody>
          <a:bodyPr/>
          <a:lstStyle/>
          <a:p>
            <a:pPr algn="l" eaLnBrk="1" hangingPunct="1"/>
            <a:r>
              <a:rPr lang="en-GB" altLang="en-US" sz="3200">
                <a:solidFill>
                  <a:srgbClr val="FF0000"/>
                </a:solidFill>
              </a:rPr>
              <a:t>History! </a:t>
            </a:r>
            <a:r>
              <a:rPr lang="en-GB" altLang="en-US" sz="3200">
                <a:solidFill>
                  <a:srgbClr val="FFC000"/>
                </a:solidFill>
              </a:rPr>
              <a:t>History! </a:t>
            </a:r>
            <a:r>
              <a:rPr lang="en-GB" altLang="en-US" sz="3200">
                <a:solidFill>
                  <a:srgbClr val="00B050"/>
                </a:solidFill>
              </a:rPr>
              <a:t>History!</a:t>
            </a:r>
          </a:p>
        </p:txBody>
      </p:sp>
      <p:sp>
        <p:nvSpPr>
          <p:cNvPr id="6147" name="Rectangle 3">
            <a:extLst>
              <a:ext uri="{FF2B5EF4-FFF2-40B4-BE49-F238E27FC236}">
                <a16:creationId xmlns:a16="http://schemas.microsoft.com/office/drawing/2014/main" id="{BC71A869-8A3D-46F6-88C2-5DCB6A278C32}"/>
              </a:ext>
            </a:extLst>
          </p:cNvPr>
          <p:cNvSpPr>
            <a:spLocks noGrp="1" noChangeArrowheads="1"/>
          </p:cNvSpPr>
          <p:nvPr>
            <p:ph idx="1"/>
          </p:nvPr>
        </p:nvSpPr>
        <p:spPr>
          <a:xfrm>
            <a:off x="755650" y="1357313"/>
            <a:ext cx="8353425" cy="5473700"/>
          </a:xfrm>
        </p:spPr>
        <p:txBody>
          <a:bodyPr/>
          <a:lstStyle/>
          <a:p>
            <a:pPr eaLnBrk="1" hangingPunct="1">
              <a:spcBef>
                <a:spcPct val="0"/>
              </a:spcBef>
              <a:spcAft>
                <a:spcPts val="1800"/>
              </a:spcAft>
            </a:pPr>
            <a:r>
              <a:rPr lang="en-GB" altLang="en-US" sz="2000"/>
              <a:t>It’s all in the history: interview witnesses as well as the person </a:t>
            </a:r>
          </a:p>
          <a:p>
            <a:pPr eaLnBrk="1" hangingPunct="1">
              <a:spcBef>
                <a:spcPct val="0"/>
              </a:spcBef>
              <a:spcAft>
                <a:spcPct val="0"/>
              </a:spcAft>
            </a:pPr>
            <a:r>
              <a:rPr lang="en-GB" altLang="en-US" sz="2000"/>
              <a:t>Ask them to describe what happened and record details about:</a:t>
            </a:r>
          </a:p>
          <a:p>
            <a:pPr eaLnBrk="1" hangingPunct="1">
              <a:spcBef>
                <a:spcPct val="0"/>
              </a:spcBef>
              <a:spcAft>
                <a:spcPct val="0"/>
              </a:spcAft>
            </a:pPr>
            <a:endParaRPr lang="en-GB" altLang="en-US" sz="2000"/>
          </a:p>
          <a:p>
            <a:pPr eaLnBrk="1" hangingPunct="1">
              <a:spcBef>
                <a:spcPct val="0"/>
              </a:spcBef>
              <a:spcAft>
                <a:spcPct val="0"/>
              </a:spcAft>
            </a:pPr>
            <a:r>
              <a:rPr lang="en-AU" altLang="en-US" sz="2000">
                <a:solidFill>
                  <a:srgbClr val="FF0000"/>
                </a:solidFill>
              </a:rPr>
              <a:t>Before event	</a:t>
            </a:r>
            <a:r>
              <a:rPr lang="en-AU" altLang="en-US" sz="2000"/>
              <a:t>	circumstances</a:t>
            </a:r>
          </a:p>
          <a:p>
            <a:pPr eaLnBrk="1" hangingPunct="1">
              <a:spcBef>
                <a:spcPct val="0"/>
              </a:spcBef>
              <a:spcAft>
                <a:spcPct val="0"/>
              </a:spcAft>
            </a:pPr>
            <a:r>
              <a:rPr lang="en-AU" altLang="en-US" sz="2000"/>
              <a:t>			posture</a:t>
            </a:r>
          </a:p>
          <a:p>
            <a:pPr eaLnBrk="1" hangingPunct="1">
              <a:spcBef>
                <a:spcPct val="0"/>
              </a:spcBef>
              <a:spcAft>
                <a:spcPct val="0"/>
              </a:spcAft>
            </a:pPr>
            <a:r>
              <a:rPr lang="en-AU" altLang="en-US" sz="2000"/>
              <a:t>			prodromal symptoms </a:t>
            </a:r>
            <a:r>
              <a:rPr lang="en-AU" altLang="en-US" sz="1800"/>
              <a:t>(for example, sweating or </a:t>
            </a:r>
          </a:p>
          <a:p>
            <a:pPr eaLnBrk="1" hangingPunct="1">
              <a:spcBef>
                <a:spcPct val="0"/>
              </a:spcBef>
              <a:spcAft>
                <a:spcPct val="0"/>
              </a:spcAft>
            </a:pPr>
            <a:r>
              <a:rPr lang="en-AU" altLang="en-US" sz="1800"/>
              <a:t>						         feeling warm/hot) </a:t>
            </a:r>
            <a:endParaRPr lang="en-GB" altLang="en-US" sz="1800"/>
          </a:p>
          <a:p>
            <a:pPr eaLnBrk="1" hangingPunct="1">
              <a:spcBef>
                <a:spcPct val="0"/>
              </a:spcBef>
              <a:spcAft>
                <a:spcPct val="0"/>
              </a:spcAft>
            </a:pPr>
            <a:r>
              <a:rPr lang="en-AU" altLang="en-US" sz="2000">
                <a:solidFill>
                  <a:srgbClr val="FFC000"/>
                </a:solidFill>
              </a:rPr>
              <a:t>During event</a:t>
            </a:r>
            <a:r>
              <a:rPr lang="en-AU" altLang="en-US" sz="2000"/>
              <a:t>		appearance </a:t>
            </a:r>
            <a:r>
              <a:rPr lang="en-AU" altLang="en-US" sz="1800"/>
              <a:t>(for example, eyes open or shut) </a:t>
            </a:r>
            <a:r>
              <a:rPr lang="en-AU" altLang="en-US" sz="2000"/>
              <a:t>			colour </a:t>
            </a:r>
          </a:p>
          <a:p>
            <a:pPr eaLnBrk="1" hangingPunct="1">
              <a:spcBef>
                <a:spcPct val="0"/>
              </a:spcBef>
              <a:spcAft>
                <a:spcPct val="0"/>
              </a:spcAft>
            </a:pPr>
            <a:r>
              <a:rPr lang="en-AU" altLang="en-US" sz="2000"/>
              <a:t>			movement </a:t>
            </a:r>
            <a:r>
              <a:rPr lang="en-AU" altLang="en-US" sz="1800"/>
              <a:t>(for example, limb jerking and duration)</a:t>
            </a:r>
          </a:p>
          <a:p>
            <a:pPr eaLnBrk="1" hangingPunct="1">
              <a:spcBef>
                <a:spcPct val="0"/>
              </a:spcBef>
              <a:spcAft>
                <a:spcPct val="0"/>
              </a:spcAft>
            </a:pPr>
            <a:r>
              <a:rPr lang="en-AU" altLang="en-US" sz="2000"/>
              <a:t>			tongue-biting </a:t>
            </a:r>
            <a:r>
              <a:rPr lang="en-AU" altLang="en-US" sz="1800"/>
              <a:t>(side or tip bitten?) </a:t>
            </a:r>
          </a:p>
          <a:p>
            <a:pPr eaLnBrk="1" hangingPunct="1">
              <a:spcBef>
                <a:spcPct val="0"/>
              </a:spcBef>
              <a:spcAft>
                <a:spcPct val="0"/>
              </a:spcAft>
            </a:pPr>
            <a:r>
              <a:rPr lang="en-AU" altLang="en-US" sz="2000"/>
              <a:t>			injury </a:t>
            </a:r>
          </a:p>
          <a:p>
            <a:pPr eaLnBrk="1" hangingPunct="1">
              <a:spcBef>
                <a:spcPct val="0"/>
              </a:spcBef>
              <a:spcAft>
                <a:spcPct val="0"/>
              </a:spcAft>
            </a:pPr>
            <a:r>
              <a:rPr lang="en-AU" altLang="en-US" sz="2000"/>
              <a:t>			duration of TLoC</a:t>
            </a:r>
          </a:p>
          <a:p>
            <a:pPr eaLnBrk="1" hangingPunct="1">
              <a:spcBef>
                <a:spcPct val="0"/>
              </a:spcBef>
              <a:spcAft>
                <a:spcPct val="0"/>
              </a:spcAft>
            </a:pPr>
            <a:endParaRPr lang="en-GB" altLang="en-US" sz="2000"/>
          </a:p>
          <a:p>
            <a:pPr eaLnBrk="1" hangingPunct="1">
              <a:spcBef>
                <a:spcPct val="0"/>
              </a:spcBef>
              <a:spcAft>
                <a:spcPct val="0"/>
              </a:spcAft>
            </a:pPr>
            <a:r>
              <a:rPr lang="en-AU" altLang="en-US" sz="2000">
                <a:solidFill>
                  <a:srgbClr val="00B050"/>
                </a:solidFill>
              </a:rPr>
              <a:t>During recovery </a:t>
            </a:r>
            <a:r>
              <a:rPr lang="en-AU" altLang="en-US" sz="2000"/>
              <a:t>	confusion</a:t>
            </a:r>
          </a:p>
          <a:p>
            <a:pPr eaLnBrk="1" hangingPunct="1">
              <a:spcBef>
                <a:spcPct val="0"/>
              </a:spcBef>
              <a:spcAft>
                <a:spcPct val="0"/>
              </a:spcAft>
            </a:pPr>
            <a:r>
              <a:rPr lang="en-AU" altLang="en-US" sz="2000"/>
              <a:t>			weakness down one side</a:t>
            </a:r>
            <a:endParaRPr lang="en-GB" altLang="en-US" sz="2000"/>
          </a:p>
        </p:txBody>
      </p:sp>
      <p:pic>
        <p:nvPicPr>
          <p:cNvPr id="6148" name="Picture 3" descr="X:\Documents and Settings\kworrall\Local Settings\Temporary Internet Files\Content.IE5\URF91RBG\MC900312638[1].wmf">
            <a:extLst>
              <a:ext uri="{FF2B5EF4-FFF2-40B4-BE49-F238E27FC236}">
                <a16:creationId xmlns:a16="http://schemas.microsoft.com/office/drawing/2014/main" id="{9F98075F-529F-4586-8186-68B9FE66D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860800"/>
            <a:ext cx="15224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134C0C-F18D-4570-9E83-AAE0810EEDBF}"/>
              </a:ext>
            </a:extLst>
          </p:cNvPr>
          <p:cNvSpPr>
            <a:spLocks noGrp="1" noChangeArrowheads="1"/>
          </p:cNvSpPr>
          <p:nvPr>
            <p:ph type="title"/>
          </p:nvPr>
        </p:nvSpPr>
        <p:spPr>
          <a:xfrm>
            <a:off x="2700338" y="188913"/>
            <a:ext cx="7200900" cy="936625"/>
          </a:xfrm>
        </p:spPr>
        <p:txBody>
          <a:bodyPr/>
          <a:lstStyle/>
          <a:p>
            <a:pPr algn="l" eaLnBrk="1" hangingPunct="1"/>
            <a:r>
              <a:rPr lang="en-GB" altLang="en-US" sz="3200"/>
              <a:t>Does the history confirm TLoC?</a:t>
            </a:r>
          </a:p>
        </p:txBody>
      </p:sp>
      <p:sp>
        <p:nvSpPr>
          <p:cNvPr id="6147" name="Rectangle 3">
            <a:extLst>
              <a:ext uri="{FF2B5EF4-FFF2-40B4-BE49-F238E27FC236}">
                <a16:creationId xmlns:a16="http://schemas.microsoft.com/office/drawing/2014/main" id="{650D4AE9-976C-406A-9575-7B39D09EE604}"/>
              </a:ext>
            </a:extLst>
          </p:cNvPr>
          <p:cNvSpPr>
            <a:spLocks noGrp="1" noChangeArrowheads="1"/>
          </p:cNvSpPr>
          <p:nvPr>
            <p:ph idx="1"/>
          </p:nvPr>
        </p:nvSpPr>
        <p:spPr>
          <a:xfrm>
            <a:off x="714375" y="1214438"/>
            <a:ext cx="7173913" cy="5545137"/>
          </a:xfrm>
        </p:spPr>
        <p:txBody>
          <a:bodyPr/>
          <a:lstStyle/>
          <a:p>
            <a:pPr marL="108000" indent="0" eaLnBrk="1" hangingPunct="1">
              <a:lnSpc>
                <a:spcPct val="80000"/>
              </a:lnSpc>
              <a:spcAft>
                <a:spcPct val="0"/>
              </a:spcAft>
              <a:defRPr/>
            </a:pPr>
            <a:r>
              <a:rPr lang="en-GB" dirty="0">
                <a:solidFill>
                  <a:srgbClr val="FF0000"/>
                </a:solidFill>
              </a:rPr>
              <a:t>		</a:t>
            </a:r>
            <a:r>
              <a:rPr lang="en-GB" b="1" dirty="0">
                <a:solidFill>
                  <a:srgbClr val="FF0000"/>
                </a:solidFill>
              </a:rPr>
              <a:t>No</a:t>
            </a:r>
          </a:p>
          <a:p>
            <a:pPr marL="108000" indent="-180000" eaLnBrk="1" hangingPunct="1">
              <a:spcBef>
                <a:spcPts val="0"/>
              </a:spcBef>
              <a:spcAft>
                <a:spcPts val="0"/>
              </a:spcAft>
              <a:buFont typeface="Arial" pitchFamily="34" charset="0"/>
              <a:buChar char="•"/>
              <a:tabLst>
                <a:tab pos="72000" algn="l"/>
              </a:tabLst>
              <a:defRPr/>
            </a:pPr>
            <a:r>
              <a:rPr lang="en-GB" sz="2000" dirty="0"/>
              <a:t>Instigate appropriate management, for </a:t>
            </a:r>
            <a:br>
              <a:rPr lang="en-GB" sz="2000" dirty="0"/>
            </a:br>
            <a:r>
              <a:rPr lang="en-GB" sz="2000" dirty="0"/>
              <a:t> example, for simple fall (mechanical) or</a:t>
            </a:r>
            <a:br>
              <a:rPr lang="en-GB" sz="2000" dirty="0"/>
            </a:br>
            <a:r>
              <a:rPr lang="en-GB" sz="2000" dirty="0"/>
              <a:t> ‘assist only’ (without loss of consciousness)</a:t>
            </a:r>
          </a:p>
          <a:p>
            <a:pPr marL="108000" indent="0" eaLnBrk="1" hangingPunct="1">
              <a:spcBef>
                <a:spcPts val="600"/>
              </a:spcBef>
              <a:spcAft>
                <a:spcPts val="600"/>
              </a:spcAft>
              <a:defRPr/>
            </a:pPr>
            <a:r>
              <a:rPr lang="en-GB" dirty="0">
                <a:solidFill>
                  <a:srgbClr val="00B050"/>
                </a:solidFill>
              </a:rPr>
              <a:t>	</a:t>
            </a:r>
            <a:r>
              <a:rPr lang="en-GB" b="1" dirty="0">
                <a:solidFill>
                  <a:srgbClr val="00B050"/>
                </a:solidFill>
              </a:rPr>
              <a:t>Uncertain or Yes</a:t>
            </a:r>
          </a:p>
          <a:p>
            <a:pPr marL="216000" indent="-216000" eaLnBrk="1" hangingPunct="1">
              <a:spcAft>
                <a:spcPct val="0"/>
              </a:spcAft>
              <a:buFont typeface="Arial" pitchFamily="34" charset="0"/>
              <a:buChar char="•"/>
              <a:defRPr/>
            </a:pPr>
            <a:r>
              <a:rPr lang="en-GB" sz="2000" dirty="0"/>
              <a:t>Assess and record details of previous TLoC, medical history, family history, vital signs and other cardiovascular/neurological signs</a:t>
            </a:r>
          </a:p>
          <a:p>
            <a:pPr marL="216000" indent="-216000" eaLnBrk="1" hangingPunct="1">
              <a:spcAft>
                <a:spcPct val="0"/>
              </a:spcAft>
              <a:buFont typeface="Arial" pitchFamily="34" charset="0"/>
              <a:buChar char="•"/>
              <a:defRPr/>
            </a:pPr>
            <a:r>
              <a:rPr lang="en-GB" sz="2000" dirty="0"/>
              <a:t>Record a </a:t>
            </a:r>
            <a:r>
              <a:rPr lang="en-GB" sz="2000" b="1" dirty="0"/>
              <a:t>12-lead ECG </a:t>
            </a:r>
            <a:r>
              <a:rPr lang="en-GB" sz="2000" dirty="0"/>
              <a:t>for everyone with TLoC</a:t>
            </a:r>
          </a:p>
          <a:p>
            <a:pPr marL="216000" indent="-216000" eaLnBrk="1" hangingPunct="1">
              <a:spcAft>
                <a:spcPct val="0"/>
              </a:spcAft>
              <a:buFont typeface="Arial" pitchFamily="34" charset="0"/>
              <a:buChar char="•"/>
              <a:defRPr/>
            </a:pPr>
            <a:r>
              <a:rPr lang="en-GB" sz="2000" dirty="0"/>
              <a:t>If during the initial assessment there is suspicion of an underlying problem causing TLoC or in addition to TLoC, carry out relevant examination (for example, if diabetic hypoglycaemia is suspected, check blood glucose) </a:t>
            </a:r>
          </a:p>
          <a:p>
            <a:pPr marL="216000" indent="-216000" eaLnBrk="1" hangingPunct="1">
              <a:spcAft>
                <a:spcPct val="0"/>
              </a:spcAft>
              <a:buFont typeface="Arial" pitchFamily="34" charset="0"/>
              <a:buChar char="•"/>
              <a:defRPr/>
            </a:pPr>
            <a:r>
              <a:rPr lang="en-GB" sz="2000" dirty="0"/>
              <a:t>If TLoC is secondary to a condition that requires immediate action, </a:t>
            </a:r>
            <a:r>
              <a:rPr lang="en-GB" sz="2000" kern="1200" dirty="0"/>
              <a:t>use clinical judgement to determine appropriate management and the urgency of treatment</a:t>
            </a:r>
            <a:endParaRPr lang="en-GB" sz="2000" dirty="0"/>
          </a:p>
          <a:p>
            <a:pPr eaLnBrk="1" hangingPunct="1">
              <a:lnSpc>
                <a:spcPct val="80000"/>
              </a:lnSpc>
              <a:spcAft>
                <a:spcPct val="0"/>
              </a:spcAft>
              <a:defRPr/>
            </a:pPr>
            <a:endParaRPr lang="en-GB" dirty="0"/>
          </a:p>
          <a:p>
            <a:pPr eaLnBrk="1" hangingPunct="1">
              <a:lnSpc>
                <a:spcPct val="80000"/>
              </a:lnSpc>
              <a:defRPr/>
            </a:pPr>
            <a:endParaRPr lang="en-GB" sz="1800" dirty="0"/>
          </a:p>
        </p:txBody>
      </p:sp>
      <p:pic>
        <p:nvPicPr>
          <p:cNvPr id="7172" name="Picture 4" descr="a+e_amb_ro_20_11_07_006">
            <a:extLst>
              <a:ext uri="{FF2B5EF4-FFF2-40B4-BE49-F238E27FC236}">
                <a16:creationId xmlns:a16="http://schemas.microsoft.com/office/drawing/2014/main" id="{7469CBEF-7E1D-4EDC-A0AE-E6BA93E60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928688"/>
            <a:ext cx="30591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26306CF-9BDD-4AC1-9044-5D8B26C39EA1}"/>
              </a:ext>
            </a:extLst>
          </p:cNvPr>
          <p:cNvSpPr>
            <a:spLocks noGrp="1" noChangeArrowheads="1"/>
          </p:cNvSpPr>
          <p:nvPr>
            <p:ph type="title"/>
          </p:nvPr>
        </p:nvSpPr>
        <p:spPr>
          <a:xfrm>
            <a:off x="2484438" y="333375"/>
            <a:ext cx="6335712" cy="1287463"/>
          </a:xfrm>
        </p:spPr>
        <p:txBody>
          <a:bodyPr/>
          <a:lstStyle/>
          <a:p>
            <a:pPr eaLnBrk="1" hangingPunct="1"/>
            <a:r>
              <a:rPr lang="en-GB" altLang="en-US" sz="3200"/>
              <a:t>The 12-lead ECG with automated interpretation</a:t>
            </a:r>
          </a:p>
        </p:txBody>
      </p:sp>
      <p:sp>
        <p:nvSpPr>
          <p:cNvPr id="7171" name="Rectangle 3">
            <a:extLst>
              <a:ext uri="{FF2B5EF4-FFF2-40B4-BE49-F238E27FC236}">
                <a16:creationId xmlns:a16="http://schemas.microsoft.com/office/drawing/2014/main" id="{9D03AB4B-DFED-4D79-A3FD-06BB6859987A}"/>
              </a:ext>
            </a:extLst>
          </p:cNvPr>
          <p:cNvSpPr>
            <a:spLocks noGrp="1" noChangeArrowheads="1"/>
          </p:cNvSpPr>
          <p:nvPr>
            <p:ph idx="1"/>
          </p:nvPr>
        </p:nvSpPr>
        <p:spPr>
          <a:xfrm>
            <a:off x="684213" y="1700213"/>
            <a:ext cx="8208962" cy="4608512"/>
          </a:xfrm>
        </p:spPr>
        <p:txBody>
          <a:bodyPr/>
          <a:lstStyle/>
          <a:p>
            <a:pPr marL="0" indent="-180000" eaLnBrk="1" hangingPunct="1">
              <a:spcBef>
                <a:spcPts val="0"/>
              </a:spcBef>
              <a:spcAft>
                <a:spcPts val="1200"/>
              </a:spcAft>
              <a:buFont typeface="Arial" pitchFamily="34" charset="0"/>
              <a:buChar char="•"/>
              <a:tabLst>
                <a:tab pos="180000" algn="l"/>
              </a:tabLst>
              <a:defRPr/>
            </a:pPr>
            <a:r>
              <a:rPr lang="en-GB" sz="2000" dirty="0"/>
              <a:t>Record a 12-lead ECG, preferably using automated interpretation</a:t>
            </a:r>
          </a:p>
          <a:p>
            <a:pPr marL="0" indent="-180000" eaLnBrk="1" hangingPunct="1">
              <a:spcBef>
                <a:spcPts val="0"/>
              </a:spcBef>
              <a:spcAft>
                <a:spcPts val="1800"/>
              </a:spcAft>
              <a:buFont typeface="Arial" pitchFamily="34" charset="0"/>
              <a:buChar char="•"/>
              <a:tabLst>
                <a:tab pos="180000" algn="l"/>
              </a:tabLst>
              <a:defRPr/>
            </a:pPr>
            <a:r>
              <a:rPr lang="en-GB" sz="2000" dirty="0"/>
              <a:t>Treat the following as ‘red flags’ (a red flag indicates the need for 	referral for specialist assessment – convey to emergency 	department):</a:t>
            </a:r>
          </a:p>
          <a:p>
            <a:pPr marL="540000" lvl="2" indent="-180000" eaLnBrk="1" hangingPunct="1">
              <a:spcBef>
                <a:spcPts val="0"/>
              </a:spcBef>
              <a:spcAft>
                <a:spcPts val="0"/>
              </a:spcAft>
              <a:buFont typeface="Arial" pitchFamily="34" charset="0"/>
              <a:buChar char="–"/>
              <a:tabLst>
                <a:tab pos="180000" algn="l"/>
              </a:tabLst>
              <a:defRPr/>
            </a:pPr>
            <a:r>
              <a:rPr lang="en-GB" sz="2000" dirty="0"/>
              <a:t>conduction abnormality (for example, complete RBBB/LBBB or any degree of heart block)</a:t>
            </a:r>
          </a:p>
          <a:p>
            <a:pPr marL="540000" lvl="2" indent="-180000" eaLnBrk="1" hangingPunct="1">
              <a:spcBef>
                <a:spcPts val="0"/>
              </a:spcBef>
              <a:spcAft>
                <a:spcPts val="0"/>
              </a:spcAft>
              <a:buFont typeface="Arial" pitchFamily="34" charset="0"/>
              <a:buChar char="–"/>
              <a:tabLst>
                <a:tab pos="180000" algn="l"/>
              </a:tabLst>
              <a:defRPr/>
            </a:pPr>
            <a:r>
              <a:rPr lang="en-GB" sz="2000" dirty="0"/>
              <a:t>evidence of long or short QT interval </a:t>
            </a:r>
            <a:r>
              <a:rPr lang="en-GB" sz="2000" b="1" dirty="0"/>
              <a:t>or</a:t>
            </a:r>
          </a:p>
          <a:p>
            <a:pPr marL="540000" lvl="2" indent="-180000" eaLnBrk="1" hangingPunct="1">
              <a:spcBef>
                <a:spcPts val="0"/>
              </a:spcBef>
              <a:spcAft>
                <a:spcPts val="0"/>
              </a:spcAft>
              <a:buFont typeface="Arial" pitchFamily="34" charset="0"/>
              <a:buChar char="–"/>
              <a:tabLst>
                <a:tab pos="180000" algn="l"/>
              </a:tabLst>
              <a:defRPr/>
            </a:pPr>
            <a:r>
              <a:rPr lang="en-GB" sz="2000" dirty="0"/>
              <a:t>any ST segment or T wave abnormalities</a:t>
            </a:r>
          </a:p>
          <a:p>
            <a:pPr eaLnBrk="1" hangingPunct="1">
              <a:spcBef>
                <a:spcPts val="0"/>
              </a:spcBef>
              <a:spcAft>
                <a:spcPts val="0"/>
              </a:spcAft>
              <a:defRPr/>
            </a:pPr>
            <a:endParaRPr lang="en-GB" sz="1800" dirty="0"/>
          </a:p>
        </p:txBody>
      </p:sp>
      <p:pic>
        <p:nvPicPr>
          <p:cNvPr id="8196" name="Picture 12" descr="fast af with ischaemia">
            <a:extLst>
              <a:ext uri="{FF2B5EF4-FFF2-40B4-BE49-F238E27FC236}">
                <a16:creationId xmlns:a16="http://schemas.microsoft.com/office/drawing/2014/main" id="{4372907B-8F99-41BB-9DC5-1955A982D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4652963"/>
            <a:ext cx="65579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RedFlag">
            <a:extLst>
              <a:ext uri="{FF2B5EF4-FFF2-40B4-BE49-F238E27FC236}">
                <a16:creationId xmlns:a16="http://schemas.microsoft.com/office/drawing/2014/main" id="{0F74A5D7-A160-481B-AA14-CB55279EB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65400"/>
            <a:ext cx="811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RedFlag">
            <a:extLst>
              <a:ext uri="{FF2B5EF4-FFF2-40B4-BE49-F238E27FC236}">
                <a16:creationId xmlns:a16="http://schemas.microsoft.com/office/drawing/2014/main" id="{FBF039A9-CBE4-41AE-8E09-017A64EE9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36838"/>
            <a:ext cx="739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80911FC4-1B55-4F06-9F18-028FB620E956}"/>
              </a:ext>
            </a:extLst>
          </p:cNvPr>
          <p:cNvSpPr>
            <a:spLocks noGrp="1" noChangeArrowheads="1"/>
          </p:cNvSpPr>
          <p:nvPr>
            <p:ph type="title"/>
          </p:nvPr>
        </p:nvSpPr>
        <p:spPr>
          <a:xfrm>
            <a:off x="3571875" y="188913"/>
            <a:ext cx="5148263" cy="1079500"/>
          </a:xfrm>
        </p:spPr>
        <p:txBody>
          <a:bodyPr/>
          <a:lstStyle/>
          <a:p>
            <a:pPr algn="l" eaLnBrk="1" hangingPunct="1"/>
            <a:r>
              <a:rPr lang="en-GB" altLang="en-US" sz="3200">
                <a:cs typeface="Arial" panose="020B0604020202020204" pitchFamily="34" charset="0"/>
              </a:rPr>
              <a:t>The manual 12-lead ECG </a:t>
            </a:r>
            <a:endParaRPr lang="en-US" altLang="en-US" sz="3200"/>
          </a:p>
        </p:txBody>
      </p:sp>
      <p:sp>
        <p:nvSpPr>
          <p:cNvPr id="2" name="Rectangle 3">
            <a:extLst>
              <a:ext uri="{FF2B5EF4-FFF2-40B4-BE49-F238E27FC236}">
                <a16:creationId xmlns:a16="http://schemas.microsoft.com/office/drawing/2014/main" id="{65461A19-8177-46F6-9133-55163606ECA9}"/>
              </a:ext>
            </a:extLst>
          </p:cNvPr>
          <p:cNvSpPr>
            <a:spLocks noGrp="1" noChangeArrowheads="1"/>
          </p:cNvSpPr>
          <p:nvPr>
            <p:ph idx="1"/>
          </p:nvPr>
        </p:nvSpPr>
        <p:spPr>
          <a:xfrm>
            <a:off x="935038" y="1485900"/>
            <a:ext cx="8208962" cy="5327650"/>
          </a:xfrm>
        </p:spPr>
        <p:txBody>
          <a:bodyPr>
            <a:normAutofit fontScale="25000" lnSpcReduction="20000"/>
          </a:bodyPr>
          <a:lstStyle/>
          <a:p>
            <a:pPr marL="0" eaLnBrk="1" hangingPunct="1">
              <a:lnSpc>
                <a:spcPct val="120000"/>
              </a:lnSpc>
              <a:spcBef>
                <a:spcPts val="0"/>
              </a:spcBef>
              <a:spcAft>
                <a:spcPts val="1200"/>
              </a:spcAft>
              <a:defRPr/>
            </a:pPr>
            <a:r>
              <a:rPr lang="en-GB" sz="8000" dirty="0">
                <a:cs typeface="Arial" pitchFamily="34" charset="0"/>
              </a:rPr>
              <a:t>Manual 12-lead ECG reading should be reviewed by a healthcare professional trained and competent in identifying any of the following abnormalities, which are all “red flags”:</a:t>
            </a:r>
          </a:p>
          <a:p>
            <a:pPr marL="216000" lvl="1" indent="-144000" eaLnBrk="1" hangingPunct="1">
              <a:lnSpc>
                <a:spcPct val="120000"/>
              </a:lnSpc>
              <a:spcBef>
                <a:spcPts val="300"/>
              </a:spcBef>
              <a:spcAft>
                <a:spcPts val="0"/>
              </a:spcAft>
              <a:defRPr/>
            </a:pPr>
            <a:r>
              <a:rPr lang="en-GB" sz="8000" dirty="0">
                <a:cs typeface="Arial" pitchFamily="34" charset="0"/>
              </a:rPr>
              <a:t>inappropriate persistent bradycardia</a:t>
            </a:r>
          </a:p>
          <a:p>
            <a:pPr marL="216000" lvl="1" indent="-144000" eaLnBrk="1" hangingPunct="1">
              <a:lnSpc>
                <a:spcPct val="120000"/>
              </a:lnSpc>
              <a:spcBef>
                <a:spcPts val="300"/>
              </a:spcBef>
              <a:spcAft>
                <a:spcPts val="0"/>
              </a:spcAft>
              <a:defRPr/>
            </a:pPr>
            <a:r>
              <a:rPr lang="en-GB" sz="8000" dirty="0">
                <a:cs typeface="Arial" pitchFamily="34" charset="0"/>
              </a:rPr>
              <a:t>any ventricular arrhythmia </a:t>
            </a:r>
          </a:p>
          <a:p>
            <a:pPr marL="216000" lvl="1" indent="-144000" eaLnBrk="1" hangingPunct="1">
              <a:lnSpc>
                <a:spcPct val="120000"/>
              </a:lnSpc>
              <a:spcBef>
                <a:spcPts val="300"/>
              </a:spcBef>
              <a:spcAft>
                <a:spcPts val="0"/>
              </a:spcAft>
              <a:buFontTx/>
              <a:buNone/>
              <a:defRPr/>
            </a:pPr>
            <a:r>
              <a:rPr lang="en-GB" sz="4800" dirty="0">
                <a:cs typeface="Arial" pitchFamily="34" charset="0"/>
              </a:rPr>
              <a:t>   (including ventricular ectopic beats)</a:t>
            </a:r>
          </a:p>
          <a:p>
            <a:pPr marL="216000" lvl="1" indent="-144000" eaLnBrk="1" hangingPunct="1">
              <a:lnSpc>
                <a:spcPct val="120000"/>
              </a:lnSpc>
              <a:spcBef>
                <a:spcPts val="300"/>
              </a:spcBef>
              <a:spcAft>
                <a:spcPts val="0"/>
              </a:spcAft>
              <a:defRPr/>
            </a:pPr>
            <a:r>
              <a:rPr lang="en-GB" sz="8000" dirty="0">
                <a:cs typeface="Arial" pitchFamily="34" charset="0"/>
              </a:rPr>
              <a:t>long QT (</a:t>
            </a:r>
            <a:r>
              <a:rPr lang="en-GB" sz="4800" dirty="0">
                <a:cs typeface="Arial" pitchFamily="34" charset="0"/>
              </a:rPr>
              <a:t>corrected QT</a:t>
            </a:r>
            <a:r>
              <a:rPr lang="en-GB" sz="8000" dirty="0">
                <a:cs typeface="Arial" pitchFamily="34" charset="0"/>
              </a:rPr>
              <a:t>&gt; 450 ms) and short QT                                                    (</a:t>
            </a:r>
            <a:r>
              <a:rPr lang="en-GB" sz="4800" dirty="0">
                <a:cs typeface="Arial" pitchFamily="34" charset="0"/>
              </a:rPr>
              <a:t>corrected QT </a:t>
            </a:r>
            <a:r>
              <a:rPr lang="en-GB" sz="8000" dirty="0">
                <a:cs typeface="Arial" pitchFamily="34" charset="0"/>
              </a:rPr>
              <a:t>&lt; 350 ms)</a:t>
            </a:r>
          </a:p>
          <a:p>
            <a:pPr marL="216000" lvl="1" indent="-144000" eaLnBrk="1" hangingPunct="1">
              <a:lnSpc>
                <a:spcPct val="120000"/>
              </a:lnSpc>
              <a:spcBef>
                <a:spcPts val="300"/>
              </a:spcBef>
              <a:spcAft>
                <a:spcPts val="0"/>
              </a:spcAft>
              <a:defRPr/>
            </a:pPr>
            <a:r>
              <a:rPr lang="en-GB" sz="8000" dirty="0">
                <a:cs typeface="Arial" pitchFamily="34" charset="0"/>
              </a:rPr>
              <a:t>Brugada syndrome</a:t>
            </a:r>
          </a:p>
          <a:p>
            <a:pPr marL="216000" lvl="1" indent="-144000" eaLnBrk="1" hangingPunct="1">
              <a:lnSpc>
                <a:spcPct val="120000"/>
              </a:lnSpc>
              <a:spcBef>
                <a:spcPts val="300"/>
              </a:spcBef>
              <a:spcAft>
                <a:spcPts val="0"/>
              </a:spcAft>
              <a:defRPr/>
            </a:pPr>
            <a:r>
              <a:rPr lang="en-GB" sz="8000" dirty="0">
                <a:cs typeface="Arial" pitchFamily="34" charset="0"/>
              </a:rPr>
              <a:t>ventricular pre-excitation </a:t>
            </a:r>
          </a:p>
          <a:p>
            <a:pPr marL="216000" lvl="1" indent="-144000" eaLnBrk="1" hangingPunct="1">
              <a:lnSpc>
                <a:spcPct val="120000"/>
              </a:lnSpc>
              <a:spcBef>
                <a:spcPts val="300"/>
              </a:spcBef>
              <a:spcAft>
                <a:spcPts val="0"/>
              </a:spcAft>
              <a:buFontTx/>
              <a:buNone/>
              <a:defRPr/>
            </a:pPr>
            <a:r>
              <a:rPr lang="en-GB" sz="4800" dirty="0">
                <a:cs typeface="Arial" pitchFamily="34" charset="0"/>
              </a:rPr>
              <a:t>	(part of Wolff-Parkinson-White syndrome)</a:t>
            </a:r>
          </a:p>
          <a:p>
            <a:pPr marL="216000" lvl="1" indent="-144000" eaLnBrk="1" hangingPunct="1">
              <a:lnSpc>
                <a:spcPct val="120000"/>
              </a:lnSpc>
              <a:spcBef>
                <a:spcPts val="300"/>
              </a:spcBef>
              <a:spcAft>
                <a:spcPts val="0"/>
              </a:spcAft>
              <a:defRPr/>
            </a:pPr>
            <a:r>
              <a:rPr lang="en-GB" sz="8000" dirty="0">
                <a:cs typeface="Arial" pitchFamily="34" charset="0"/>
              </a:rPr>
              <a:t>left or right ventricular hypertrophy</a:t>
            </a:r>
          </a:p>
          <a:p>
            <a:pPr marL="216000" lvl="1" indent="-144000" eaLnBrk="1" hangingPunct="1">
              <a:lnSpc>
                <a:spcPct val="120000"/>
              </a:lnSpc>
              <a:spcBef>
                <a:spcPts val="300"/>
              </a:spcBef>
              <a:spcAft>
                <a:spcPts val="0"/>
              </a:spcAft>
              <a:defRPr/>
            </a:pPr>
            <a:r>
              <a:rPr lang="en-GB" sz="8000" dirty="0">
                <a:cs typeface="Arial" pitchFamily="34" charset="0"/>
              </a:rPr>
              <a:t>abnormal T wave inversion</a:t>
            </a:r>
          </a:p>
          <a:p>
            <a:pPr marL="216000" lvl="1" indent="-144000" eaLnBrk="1" hangingPunct="1">
              <a:lnSpc>
                <a:spcPct val="120000"/>
              </a:lnSpc>
              <a:spcBef>
                <a:spcPts val="300"/>
              </a:spcBef>
              <a:spcAft>
                <a:spcPts val="0"/>
              </a:spcAft>
              <a:defRPr/>
            </a:pPr>
            <a:r>
              <a:rPr lang="en-GB" sz="8000" dirty="0">
                <a:cs typeface="Arial" pitchFamily="34" charset="0"/>
              </a:rPr>
              <a:t>pathological Q waves</a:t>
            </a:r>
          </a:p>
          <a:p>
            <a:pPr marL="216000" lvl="1" indent="-144000" eaLnBrk="1" hangingPunct="1">
              <a:lnSpc>
                <a:spcPct val="120000"/>
              </a:lnSpc>
              <a:spcBef>
                <a:spcPts val="300"/>
              </a:spcBef>
              <a:spcAft>
                <a:spcPts val="0"/>
              </a:spcAft>
              <a:defRPr/>
            </a:pPr>
            <a:r>
              <a:rPr lang="en-GB" sz="8000" dirty="0">
                <a:cs typeface="Arial" pitchFamily="34" charset="0"/>
              </a:rPr>
              <a:t>atrial arrhythmia (sustained)</a:t>
            </a:r>
          </a:p>
          <a:p>
            <a:pPr marL="216000" lvl="1" indent="-144000" eaLnBrk="1" hangingPunct="1">
              <a:lnSpc>
                <a:spcPct val="120000"/>
              </a:lnSpc>
              <a:spcBef>
                <a:spcPts val="300"/>
              </a:spcBef>
              <a:spcAft>
                <a:spcPts val="0"/>
              </a:spcAft>
              <a:defRPr/>
            </a:pPr>
            <a:r>
              <a:rPr lang="en-GB" sz="8000" dirty="0">
                <a:cs typeface="Arial" pitchFamily="34" charset="0"/>
              </a:rPr>
              <a:t>paced rhythm </a:t>
            </a:r>
          </a:p>
          <a:p>
            <a:pPr eaLnBrk="1" hangingPunct="1">
              <a:lnSpc>
                <a:spcPct val="120000"/>
              </a:lnSpc>
              <a:spcBef>
                <a:spcPts val="0"/>
              </a:spcBef>
              <a:spcAft>
                <a:spcPts val="0"/>
              </a:spcAft>
              <a:defRPr/>
            </a:pPr>
            <a:endParaRPr lang="en-US" sz="9600" dirty="0"/>
          </a:p>
        </p:txBody>
      </p:sp>
      <p:pic>
        <p:nvPicPr>
          <p:cNvPr id="9221" name="Picture 5" descr="http://thepulse.londonambulance.nhs.uk/uploaded_files/Image%20Bank%20Staff/a+e_amb_ro_20_11_07_080.jpg">
            <a:extLst>
              <a:ext uri="{FF2B5EF4-FFF2-40B4-BE49-F238E27FC236}">
                <a16:creationId xmlns:a16="http://schemas.microsoft.com/office/drawing/2014/main" id="{D7F60FEA-87EB-4D03-BB8D-78993BEBB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349500"/>
            <a:ext cx="24479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RedFlag">
            <a:extLst>
              <a:ext uri="{FF2B5EF4-FFF2-40B4-BE49-F238E27FC236}">
                <a16:creationId xmlns:a16="http://schemas.microsoft.com/office/drawing/2014/main" id="{323F3444-AFD8-454D-BEFF-2B2DC87B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13100"/>
            <a:ext cx="739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RedFlag">
            <a:extLst>
              <a:ext uri="{FF2B5EF4-FFF2-40B4-BE49-F238E27FC236}">
                <a16:creationId xmlns:a16="http://schemas.microsoft.com/office/drawing/2014/main" id="{A8BA2791-DC12-4E41-81DE-28767615D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16338"/>
            <a:ext cx="739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RedFlag">
            <a:extLst>
              <a:ext uri="{FF2B5EF4-FFF2-40B4-BE49-F238E27FC236}">
                <a16:creationId xmlns:a16="http://schemas.microsoft.com/office/drawing/2014/main" id="{FED51CBD-33DD-4B70-ABBF-57086174B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221163"/>
            <a:ext cx="739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RedFlag">
            <a:extLst>
              <a:ext uri="{FF2B5EF4-FFF2-40B4-BE49-F238E27FC236}">
                <a16:creationId xmlns:a16="http://schemas.microsoft.com/office/drawing/2014/main" id="{91CFCA27-AFA9-46E4-8B58-C8A181380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97425"/>
            <a:ext cx="741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RedFlag">
            <a:extLst>
              <a:ext uri="{FF2B5EF4-FFF2-40B4-BE49-F238E27FC236}">
                <a16:creationId xmlns:a16="http://schemas.microsoft.com/office/drawing/2014/main" id="{56F782F8-74CD-4B94-951C-A5A3DE781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73688"/>
            <a:ext cx="741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RedFlag">
            <a:extLst>
              <a:ext uri="{FF2B5EF4-FFF2-40B4-BE49-F238E27FC236}">
                <a16:creationId xmlns:a16="http://schemas.microsoft.com/office/drawing/2014/main" id="{09618B7B-F75E-4377-82CD-34651394B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949950"/>
            <a:ext cx="741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RedFlag">
            <a:extLst>
              <a:ext uri="{FF2B5EF4-FFF2-40B4-BE49-F238E27FC236}">
                <a16:creationId xmlns:a16="http://schemas.microsoft.com/office/drawing/2014/main" id="{5DA844F0-9366-4C0B-8DA6-7678CB59B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123348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120AB877-A1F0-4A98-A4C1-42A8F1CF2249}"/>
              </a:ext>
            </a:extLst>
          </p:cNvPr>
          <p:cNvSpPr>
            <a:spLocks noGrp="1" noChangeArrowheads="1"/>
          </p:cNvSpPr>
          <p:nvPr>
            <p:ph type="title"/>
          </p:nvPr>
        </p:nvSpPr>
        <p:spPr>
          <a:xfrm>
            <a:off x="3348038" y="115888"/>
            <a:ext cx="4572000" cy="1287462"/>
          </a:xfrm>
        </p:spPr>
        <p:txBody>
          <a:bodyPr/>
          <a:lstStyle/>
          <a:p>
            <a:pPr eaLnBrk="1" hangingPunct="1"/>
            <a:r>
              <a:rPr lang="en-GB" altLang="en-US">
                <a:cs typeface="Arial" panose="020B0604020202020204" pitchFamily="34" charset="0"/>
              </a:rPr>
              <a:t>More red flags!</a:t>
            </a:r>
            <a:endParaRPr lang="en-US" altLang="en-US"/>
          </a:p>
        </p:txBody>
      </p:sp>
      <p:sp>
        <p:nvSpPr>
          <p:cNvPr id="2" name="Rectangle 3">
            <a:extLst>
              <a:ext uri="{FF2B5EF4-FFF2-40B4-BE49-F238E27FC236}">
                <a16:creationId xmlns:a16="http://schemas.microsoft.com/office/drawing/2014/main" id="{9B45CAC8-1D86-4E4A-8B38-87C8F346BE57}"/>
              </a:ext>
            </a:extLst>
          </p:cNvPr>
          <p:cNvSpPr>
            <a:spLocks noGrp="1" noChangeArrowheads="1"/>
          </p:cNvSpPr>
          <p:nvPr>
            <p:ph idx="1"/>
          </p:nvPr>
        </p:nvSpPr>
        <p:spPr>
          <a:xfrm>
            <a:off x="971550" y="1412875"/>
            <a:ext cx="7632700" cy="4608513"/>
          </a:xfrm>
        </p:spPr>
        <p:txBody>
          <a:bodyPr>
            <a:normAutofit/>
          </a:bodyPr>
          <a:lstStyle/>
          <a:p>
            <a:pPr marL="0" eaLnBrk="1" hangingPunct="1">
              <a:lnSpc>
                <a:spcPct val="120000"/>
              </a:lnSpc>
              <a:spcBef>
                <a:spcPts val="0"/>
              </a:spcBef>
              <a:spcAft>
                <a:spcPts val="1200"/>
              </a:spcAft>
              <a:defRPr/>
            </a:pPr>
            <a:r>
              <a:rPr lang="en-GB" sz="2000" dirty="0">
                <a:cs typeface="Arial" pitchFamily="34" charset="0"/>
              </a:rPr>
              <a:t>Convey anyone with TLoC and any of the following to the emergency department:</a:t>
            </a:r>
          </a:p>
          <a:p>
            <a:pPr marL="36000" lvl="1" indent="0" eaLnBrk="1" hangingPunct="1">
              <a:lnSpc>
                <a:spcPct val="120000"/>
              </a:lnSpc>
              <a:spcBef>
                <a:spcPts val="0"/>
              </a:spcBef>
              <a:spcAft>
                <a:spcPts val="0"/>
              </a:spcAft>
              <a:defRPr/>
            </a:pPr>
            <a:r>
              <a:rPr lang="en-GB" sz="2000" dirty="0">
                <a:cs typeface="Arial" pitchFamily="34" charset="0"/>
              </a:rPr>
              <a:t> family history of sudden cardiac death in people aged younger</a:t>
            </a:r>
            <a:br>
              <a:rPr lang="en-GB" sz="2000" dirty="0">
                <a:cs typeface="Arial" pitchFamily="34" charset="0"/>
              </a:rPr>
            </a:br>
            <a:r>
              <a:rPr lang="en-GB" sz="2000" dirty="0">
                <a:cs typeface="Arial" pitchFamily="34" charset="0"/>
              </a:rPr>
              <a:t>  than 40 years and/or an inherited cardiac condition</a:t>
            </a:r>
          </a:p>
          <a:p>
            <a:pPr marL="36000" lvl="1" indent="0" eaLnBrk="1" hangingPunct="1">
              <a:lnSpc>
                <a:spcPct val="120000"/>
              </a:lnSpc>
              <a:spcBef>
                <a:spcPts val="0"/>
              </a:spcBef>
              <a:spcAft>
                <a:spcPts val="0"/>
              </a:spcAft>
              <a:defRPr/>
            </a:pPr>
            <a:r>
              <a:rPr lang="en-GB" sz="2000" dirty="0">
                <a:cs typeface="Arial" pitchFamily="34" charset="0"/>
              </a:rPr>
              <a:t> aged over 65 experiencing TLoC without prodromal symptoms</a:t>
            </a:r>
          </a:p>
          <a:p>
            <a:pPr marL="36000" lvl="1" indent="0" eaLnBrk="1" hangingPunct="1">
              <a:lnSpc>
                <a:spcPct val="120000"/>
              </a:lnSpc>
              <a:spcBef>
                <a:spcPts val="0"/>
              </a:spcBef>
              <a:spcAft>
                <a:spcPts val="0"/>
              </a:spcAft>
              <a:defRPr/>
            </a:pPr>
            <a:r>
              <a:rPr lang="en-GB" sz="2000" dirty="0">
                <a:cs typeface="Arial" pitchFamily="34" charset="0"/>
              </a:rPr>
              <a:t> new or unexplained breathlessness</a:t>
            </a:r>
          </a:p>
          <a:p>
            <a:pPr marL="36000" lvl="1" indent="0" eaLnBrk="1" hangingPunct="1">
              <a:lnSpc>
                <a:spcPct val="120000"/>
              </a:lnSpc>
              <a:spcBef>
                <a:spcPts val="0"/>
              </a:spcBef>
              <a:spcAft>
                <a:spcPts val="0"/>
              </a:spcAft>
              <a:defRPr/>
            </a:pPr>
            <a:r>
              <a:rPr lang="en-GB" sz="2000" dirty="0">
                <a:cs typeface="Arial" pitchFamily="34" charset="0"/>
              </a:rPr>
              <a:t> heart failure</a:t>
            </a:r>
          </a:p>
          <a:p>
            <a:pPr marL="36000" lvl="1" indent="0" eaLnBrk="1" hangingPunct="1">
              <a:lnSpc>
                <a:spcPct val="120000"/>
              </a:lnSpc>
              <a:spcBef>
                <a:spcPts val="0"/>
              </a:spcBef>
              <a:spcAft>
                <a:spcPts val="0"/>
              </a:spcAft>
              <a:defRPr/>
            </a:pPr>
            <a:r>
              <a:rPr lang="en-GB" sz="2000" dirty="0">
                <a:cs typeface="Arial" pitchFamily="34" charset="0"/>
              </a:rPr>
              <a:t> TLoC during exertion</a:t>
            </a:r>
          </a:p>
          <a:p>
            <a:pPr marL="36000" lvl="1" indent="0" eaLnBrk="1" hangingPunct="1">
              <a:lnSpc>
                <a:spcPct val="120000"/>
              </a:lnSpc>
              <a:spcBef>
                <a:spcPts val="0"/>
              </a:spcBef>
              <a:spcAft>
                <a:spcPts val="0"/>
              </a:spcAft>
              <a:defRPr/>
            </a:pPr>
            <a:r>
              <a:rPr lang="en-GB" sz="2000" dirty="0">
                <a:cs typeface="Arial" pitchFamily="34" charset="0"/>
              </a:rPr>
              <a:t> a heart murmur</a:t>
            </a:r>
          </a:p>
          <a:p>
            <a:pPr marL="36000" lvl="1" indent="0" eaLnBrk="1" hangingPunct="1">
              <a:lnSpc>
                <a:spcPct val="120000"/>
              </a:lnSpc>
              <a:spcBef>
                <a:spcPts val="1200"/>
              </a:spcBef>
              <a:spcAft>
                <a:spcPts val="0"/>
              </a:spcAft>
              <a:buFontTx/>
              <a:buNone/>
              <a:defRPr/>
            </a:pPr>
            <a:endParaRPr lang="en-GB" sz="2000" dirty="0">
              <a:cs typeface="Arial" pitchFamily="34" charset="0"/>
            </a:endParaRPr>
          </a:p>
          <a:p>
            <a:pPr eaLnBrk="1" hangingPunct="1">
              <a:defRPr/>
            </a:pPr>
            <a:endParaRPr lang="en-US" dirty="0"/>
          </a:p>
        </p:txBody>
      </p:sp>
      <p:pic>
        <p:nvPicPr>
          <p:cNvPr id="10245" name="Picture 7" descr="http://thepulse.londonambulance.nhs.uk/uploaded_files/Image%20Bank%20Patients/ecp_and_patient.jpg">
            <a:extLst>
              <a:ext uri="{FF2B5EF4-FFF2-40B4-BE49-F238E27FC236}">
                <a16:creationId xmlns:a16="http://schemas.microsoft.com/office/drawing/2014/main" id="{6D200703-1783-4E8E-A01A-524088AFD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933825"/>
            <a:ext cx="33115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5F3712F-DACD-40E4-AA16-96DD03ADF403}"/>
              </a:ext>
            </a:extLst>
          </p:cNvPr>
          <p:cNvSpPr>
            <a:spLocks noGrp="1" noChangeArrowheads="1"/>
          </p:cNvSpPr>
          <p:nvPr>
            <p:ph type="title"/>
          </p:nvPr>
        </p:nvSpPr>
        <p:spPr>
          <a:xfrm>
            <a:off x="1719263" y="188913"/>
            <a:ext cx="7424737" cy="1095375"/>
          </a:xfrm>
        </p:spPr>
        <p:txBody>
          <a:bodyPr/>
          <a:lstStyle/>
          <a:p>
            <a:pPr eaLnBrk="1" hangingPunct="1"/>
            <a:r>
              <a:rPr lang="en-GB" altLang="en-US" sz="3400">
                <a:cs typeface="Arial" panose="020B0604020202020204" pitchFamily="34" charset="0"/>
              </a:rPr>
              <a:t>Diagnosing ‘uncomplicated faint’</a:t>
            </a:r>
            <a:endParaRPr lang="en-US" altLang="en-US" sz="3400"/>
          </a:p>
        </p:txBody>
      </p:sp>
      <p:sp>
        <p:nvSpPr>
          <p:cNvPr id="10243" name="Rectangle 3">
            <a:extLst>
              <a:ext uri="{FF2B5EF4-FFF2-40B4-BE49-F238E27FC236}">
                <a16:creationId xmlns:a16="http://schemas.microsoft.com/office/drawing/2014/main" id="{A28A8D05-31A8-4D0B-8F3A-FF9D3818D7DA}"/>
              </a:ext>
            </a:extLst>
          </p:cNvPr>
          <p:cNvSpPr>
            <a:spLocks noGrp="1" noChangeArrowheads="1"/>
          </p:cNvSpPr>
          <p:nvPr>
            <p:ph idx="1"/>
          </p:nvPr>
        </p:nvSpPr>
        <p:spPr>
          <a:xfrm>
            <a:off x="1003300" y="1484313"/>
            <a:ext cx="7600950" cy="5168900"/>
          </a:xfrm>
        </p:spPr>
        <p:txBody>
          <a:bodyPr/>
          <a:lstStyle/>
          <a:p>
            <a:pPr marL="0" indent="0" eaLnBrk="1" hangingPunct="1">
              <a:spcBef>
                <a:spcPts val="0"/>
              </a:spcBef>
              <a:spcAft>
                <a:spcPts val="3000"/>
              </a:spcAft>
              <a:defRPr/>
            </a:pPr>
            <a:r>
              <a:rPr lang="en-GB" sz="2000" dirty="0">
                <a:cs typeface="Arial" charset="0"/>
              </a:rPr>
              <a:t>Diagnosis should be made on the basis of the initial assessment when there are:</a:t>
            </a:r>
          </a:p>
          <a:p>
            <a:pPr marL="0" indent="-180000" eaLnBrk="1" hangingPunct="1">
              <a:spcBef>
                <a:spcPts val="0"/>
              </a:spcBef>
              <a:spcAft>
                <a:spcPts val="0"/>
              </a:spcAft>
              <a:buFont typeface="Arial" pitchFamily="34" charset="0"/>
              <a:buChar char="•"/>
              <a:tabLst>
                <a:tab pos="180000" algn="l"/>
              </a:tabLst>
              <a:defRPr/>
            </a:pPr>
            <a:r>
              <a:rPr lang="en-GB" sz="2000" b="1" dirty="0">
                <a:cs typeface="Arial" charset="0"/>
              </a:rPr>
              <a:t>no</a:t>
            </a:r>
            <a:r>
              <a:rPr lang="en-GB" sz="2000" dirty="0">
                <a:cs typeface="Arial" charset="0"/>
              </a:rPr>
              <a:t> features that suggest an alternative</a:t>
            </a:r>
          </a:p>
          <a:p>
            <a:pPr marL="0" indent="-180000" eaLnBrk="1" hangingPunct="1">
              <a:spcBef>
                <a:spcPts val="0"/>
              </a:spcBef>
              <a:spcAft>
                <a:spcPts val="600"/>
              </a:spcAft>
              <a:tabLst>
                <a:tab pos="180000" algn="l"/>
              </a:tabLst>
              <a:defRPr/>
            </a:pPr>
            <a:r>
              <a:rPr lang="en-GB" sz="2000" dirty="0">
                <a:cs typeface="Arial" charset="0"/>
              </a:rPr>
              <a:t>	diagnosis </a:t>
            </a:r>
          </a:p>
          <a:p>
            <a:pPr marL="0" indent="-288000" eaLnBrk="1" hangingPunct="1">
              <a:spcBef>
                <a:spcPts val="0"/>
              </a:spcBef>
              <a:spcAft>
                <a:spcPts val="600"/>
              </a:spcAft>
              <a:defRPr/>
            </a:pPr>
            <a:r>
              <a:rPr lang="en-GB" sz="2000" b="1" dirty="0">
                <a:cs typeface="Arial" charset="0"/>
              </a:rPr>
              <a:t>		and</a:t>
            </a:r>
          </a:p>
          <a:p>
            <a:pPr marL="0" indent="-180000" eaLnBrk="1" hangingPunct="1">
              <a:spcBef>
                <a:spcPts val="0"/>
              </a:spcBef>
              <a:spcAft>
                <a:spcPts val="0"/>
              </a:spcAft>
              <a:buFont typeface="Arial" pitchFamily="34" charset="0"/>
              <a:buChar char="•"/>
              <a:tabLst>
                <a:tab pos="180000" algn="l"/>
              </a:tabLst>
              <a:defRPr/>
            </a:pPr>
            <a:r>
              <a:rPr lang="en-GB" sz="2000" dirty="0">
                <a:cs typeface="Arial" charset="0"/>
              </a:rPr>
              <a:t>features suggestive of an uncomplicated                                                               	faint such as the three ‘P’s</a:t>
            </a:r>
          </a:p>
          <a:p>
            <a:pPr marL="396000" lvl="1" indent="-252000" eaLnBrk="1" hangingPunct="1">
              <a:spcBef>
                <a:spcPts val="1800"/>
              </a:spcBef>
              <a:buFont typeface="Arial" pitchFamily="34" charset="0"/>
              <a:buChar char="–"/>
              <a:defRPr/>
            </a:pPr>
            <a:r>
              <a:rPr lang="en-GB" sz="2000" b="1" dirty="0">
                <a:cs typeface="Arial" charset="0"/>
              </a:rPr>
              <a:t>P</a:t>
            </a:r>
            <a:r>
              <a:rPr lang="en-GB" sz="2000" dirty="0">
                <a:cs typeface="Arial" charset="0"/>
              </a:rPr>
              <a:t>osture (prolonged standing)</a:t>
            </a:r>
          </a:p>
          <a:p>
            <a:pPr marL="396000" lvl="1" indent="-252000" eaLnBrk="1" hangingPunct="1">
              <a:spcBef>
                <a:spcPts val="0"/>
              </a:spcBef>
              <a:buFont typeface="Arial" pitchFamily="34" charset="0"/>
              <a:buChar char="–"/>
              <a:defRPr/>
            </a:pPr>
            <a:r>
              <a:rPr lang="en-GB" sz="2000" b="1" dirty="0">
                <a:cs typeface="Arial" charset="0"/>
              </a:rPr>
              <a:t>P</a:t>
            </a:r>
            <a:r>
              <a:rPr lang="en-GB" sz="2000" dirty="0">
                <a:cs typeface="Arial" charset="0"/>
              </a:rPr>
              <a:t>rovoking factors (such as pain, or a medical procedure)</a:t>
            </a:r>
          </a:p>
          <a:p>
            <a:pPr marL="396000" lvl="1" indent="-252000" eaLnBrk="1" hangingPunct="1">
              <a:spcBef>
                <a:spcPts val="0"/>
              </a:spcBef>
              <a:buFont typeface="Arial" pitchFamily="34" charset="0"/>
              <a:buChar char="–"/>
              <a:defRPr/>
            </a:pPr>
            <a:r>
              <a:rPr lang="en-GB" sz="2000" b="1" dirty="0">
                <a:cs typeface="Arial" charset="0"/>
              </a:rPr>
              <a:t>P</a:t>
            </a:r>
            <a:r>
              <a:rPr lang="en-GB" sz="2000" dirty="0">
                <a:cs typeface="Arial" charset="0"/>
              </a:rPr>
              <a:t>rodromal symptoms (such as sweating or feeling warm/hot before TLoC)</a:t>
            </a:r>
            <a:endParaRPr lang="en-GB" dirty="0">
              <a:cs typeface="Arial" charset="0"/>
            </a:endParaRPr>
          </a:p>
          <a:p>
            <a:pPr eaLnBrk="1" hangingPunct="1">
              <a:spcAft>
                <a:spcPct val="0"/>
              </a:spcAft>
              <a:defRPr/>
            </a:pPr>
            <a:r>
              <a:rPr lang="en-GB" sz="3200" dirty="0">
                <a:cs typeface="Arial" charset="0"/>
              </a:rPr>
              <a:t> </a:t>
            </a:r>
            <a:endParaRPr lang="en-US" dirty="0"/>
          </a:p>
        </p:txBody>
      </p:sp>
      <p:pic>
        <p:nvPicPr>
          <p:cNvPr id="11268" name="Picture 6">
            <a:extLst>
              <a:ext uri="{FF2B5EF4-FFF2-40B4-BE49-F238E27FC236}">
                <a16:creationId xmlns:a16="http://schemas.microsoft.com/office/drawing/2014/main" id="{0AD8FD58-2253-45DC-B216-09F179804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916113"/>
            <a:ext cx="20161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G slide set Jul 09">
  <a:themeElements>
    <a:clrScheme name="CG slide set update 2207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G slide set update 2207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G slide set update 2207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G slide set update 2207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G slide set update 2207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G slide set update 2207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G slide set update 2207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G slide set update 2207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G slide set update 2207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G slide set update 2207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G slide set update 2207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G slide set update 2207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G slide set update 2207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G slide set update 2207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G slide set Jul 09">
  <a:themeElements>
    <a:clrScheme name="CG slide set update 2207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G slide set update 2207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G slide set update 2207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G slide set update 2207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G slide set update 2207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G slide set update 2207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G slide set update 2207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G slide set update 2207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G slide set update 2207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G slide set update 2207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G slide set update 2207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G slide set update 2207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G slide set update 2207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G slide set update 2207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 slide set Jul 09</Template>
  <TotalTime>1600</TotalTime>
  <Words>5019</Words>
  <Application>Microsoft Office PowerPoint</Application>
  <PresentationFormat>On-screen Show (4:3)</PresentationFormat>
  <Paragraphs>343</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Times New Roman</vt:lpstr>
      <vt:lpstr>CG slide set Jul 09</vt:lpstr>
      <vt:lpstr>1_CG slide set Jul 09</vt:lpstr>
      <vt:lpstr>PowerPoint Presentation</vt:lpstr>
      <vt:lpstr>Introduction</vt:lpstr>
      <vt:lpstr>Background: TLoC</vt:lpstr>
      <vt:lpstr>History! History! History!</vt:lpstr>
      <vt:lpstr>Does the history confirm TLoC?</vt:lpstr>
      <vt:lpstr>The 12-lead ECG with automated interpretation</vt:lpstr>
      <vt:lpstr>The manual 12-lead ECG </vt:lpstr>
      <vt:lpstr>More red flags!</vt:lpstr>
      <vt:lpstr>Diagnosing ‘uncomplicated faint’</vt:lpstr>
      <vt:lpstr>Diagnosing situational syncope</vt:lpstr>
      <vt:lpstr>Further assessment required: orthostatic hypotension</vt:lpstr>
      <vt:lpstr>Further assessment required: epilepsy</vt:lpstr>
      <vt:lpstr>Transfer of care to the emergency department</vt:lpstr>
      <vt:lpstr>Transfer of care to GP and patient  (only when uncomplicated faint or  situational syncope diagnosed)</vt:lpstr>
      <vt:lpstr>Find out more</vt:lpstr>
    </vt:vector>
  </TitlesOfParts>
  <Company>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kworrall</dc:creator>
  <cp:lastModifiedBy>Richard Pearson</cp:lastModifiedBy>
  <cp:revision>238</cp:revision>
  <dcterms:created xsi:type="dcterms:W3CDTF">2010-07-01T10:02:30Z</dcterms:created>
  <dcterms:modified xsi:type="dcterms:W3CDTF">2022-02-13T20:05:12Z</dcterms:modified>
</cp:coreProperties>
</file>